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95" r:id="rId4"/>
    <p:sldMasterId id="2147483760" r:id="rId5"/>
  </p:sldMasterIdLst>
  <p:notesMasterIdLst>
    <p:notesMasterId r:id="rId32"/>
  </p:notesMasterIdLst>
  <p:handoutMasterIdLst>
    <p:handoutMasterId r:id="rId33"/>
  </p:handoutMasterIdLst>
  <p:sldIdLst>
    <p:sldId id="393" r:id="rId6"/>
    <p:sldId id="416" r:id="rId7"/>
    <p:sldId id="421" r:id="rId8"/>
    <p:sldId id="402" r:id="rId9"/>
    <p:sldId id="434" r:id="rId10"/>
    <p:sldId id="404" r:id="rId11"/>
    <p:sldId id="423" r:id="rId12"/>
    <p:sldId id="424" r:id="rId13"/>
    <p:sldId id="403" r:id="rId14"/>
    <p:sldId id="408" r:id="rId15"/>
    <p:sldId id="433" r:id="rId16"/>
    <p:sldId id="409" r:id="rId17"/>
    <p:sldId id="435" r:id="rId18"/>
    <p:sldId id="413" r:id="rId19"/>
    <p:sldId id="436" r:id="rId20"/>
    <p:sldId id="414" r:id="rId21"/>
    <p:sldId id="415" r:id="rId22"/>
    <p:sldId id="437" r:id="rId23"/>
    <p:sldId id="417" r:id="rId24"/>
    <p:sldId id="438" r:id="rId25"/>
    <p:sldId id="419" r:id="rId26"/>
    <p:sldId id="410" r:id="rId27"/>
    <p:sldId id="412" r:id="rId28"/>
    <p:sldId id="422" r:id="rId29"/>
    <p:sldId id="439" r:id="rId30"/>
    <p:sldId id="381" r:id="rId31"/>
  </p:sldIdLst>
  <p:sldSz cx="17340263" cy="9753600"/>
  <p:notesSz cx="6669088" cy="9872663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entury Gothic" panose="020B0502020202020204" pitchFamily="34" charset="0"/>
      <p:regular r:id="rId38"/>
      <p:bold r:id="rId39"/>
      <p:italic r:id="rId40"/>
      <p:boldItalic r:id="rId41"/>
    </p:embeddedFont>
    <p:embeddedFont>
      <p:font typeface="Nunito Sans" panose="00000500000000000000" pitchFamily="2" charset="0"/>
      <p:regular r:id="rId42"/>
      <p:bold r:id="rId43"/>
      <p:italic r:id="rId44"/>
      <p:boldItalic r:id="rId45"/>
    </p:embeddedFont>
    <p:embeddedFont>
      <p:font typeface="Nunito Sans ExtraBold" panose="00000900000000000000" pitchFamily="2" charset="0"/>
      <p:bold r:id="rId46"/>
      <p:italic r:id="rId47"/>
      <p:boldItalic r:id="rId48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130048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9453" userDrawn="1">
          <p15:clr>
            <a:srgbClr val="A4A3A4"/>
          </p15:clr>
        </p15:guide>
        <p15:guide id="3" orient="horz" pos="55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dl, Angelika (angelika.mandl@uni-graz.at)" initials="MA(" lastIdx="2" clrIdx="0">
    <p:extLst>
      <p:ext uri="{19B8F6BF-5375-455C-9EA6-DF929625EA0E}">
        <p15:presenceInfo xmlns:p15="http://schemas.microsoft.com/office/powerpoint/2012/main" userId="Mandl, Angelika (angelika.mandl@uni-graz.at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C3CA"/>
    <a:srgbClr val="FC14D5"/>
    <a:srgbClr val="F60000"/>
    <a:srgbClr val="CCCCCC"/>
    <a:srgbClr val="FFD500"/>
    <a:srgbClr val="FFD400"/>
    <a:srgbClr val="5E2623"/>
    <a:srgbClr val="3237AA"/>
    <a:srgbClr val="1A44BC"/>
    <a:srgbClr val="009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5617" autoAdjust="0"/>
  </p:normalViewPr>
  <p:slideViewPr>
    <p:cSldViewPr snapToGrid="0" snapToObjects="1">
      <p:cViewPr varScale="1">
        <p:scale>
          <a:sx n="41" d="100"/>
          <a:sy n="41" d="100"/>
        </p:scale>
        <p:origin x="780" y="40"/>
      </p:cViewPr>
      <p:guideLst>
        <p:guide orient="horz" pos="3072"/>
        <p:guide pos="9453"/>
        <p:guide orient="horz" pos="55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29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6.fntdata"/><Relationship Id="rId21" Type="http://schemas.openxmlformats.org/officeDocument/2006/relationships/slide" Target="slides/slide16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11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5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3.fntdata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-1" y="0"/>
            <a:ext cx="6667545" cy="702129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de-AT" dirty="0">
              <a:latin typeface="Nunito Sans" pitchFamily="2" charset="77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0" y="9377315"/>
            <a:ext cx="2889938" cy="49534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 algn="l"/>
            <a:fld id="{95B44164-6B87-0044-AF85-EBEB357F6654}" type="datetime4">
              <a:rPr lang="de-AT" smtClean="0">
                <a:latin typeface="Nunito Sans" pitchFamily="2" charset="77"/>
              </a:rPr>
              <a:pPr algn="l"/>
              <a:t>29. Juli 2023</a:t>
            </a:fld>
            <a:endParaRPr lang="de-AT" dirty="0">
              <a:latin typeface="Nunito Sans" pitchFamily="2" charset="77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7" y="9377318"/>
            <a:ext cx="2889938" cy="495347"/>
          </a:xfrm>
          <a:prstGeom prst="rect">
            <a:avLst/>
          </a:prstGeom>
        </p:spPr>
        <p:txBody>
          <a:bodyPr vert="horz" lIns="91429" tIns="45715" rIns="91429" bIns="45715" rtlCol="0" anchor="t"/>
          <a:lstStyle>
            <a:lvl1pPr algn="r">
              <a:defRPr sz="1200"/>
            </a:lvl1pPr>
          </a:lstStyle>
          <a:p>
            <a:fld id="{3196788D-C3C1-485D-9568-1C2760A5AAE7}" type="slidenum">
              <a:rPr lang="de-AT" smtClean="0">
                <a:latin typeface="Nunito Sans" pitchFamily="2" charset="77"/>
              </a:rPr>
              <a:t>‹Nr.›</a:t>
            </a:fld>
            <a:endParaRPr lang="de-AT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07370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373063" y="4689515"/>
            <a:ext cx="5922961" cy="4442698"/>
          </a:xfrm>
          <a:prstGeom prst="rect">
            <a:avLst/>
          </a:prstGeom>
        </p:spPr>
        <p:txBody>
          <a:bodyPr lIns="91429" tIns="45715" rIns="91429" bIns="45715"/>
          <a:lstStyle/>
          <a:p>
            <a:endParaRPr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48E3DE4D-FFA9-0945-9706-53CDFA546E9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0" y="9382806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aseline="0">
                <a:latin typeface="Nunito Sans" pitchFamily="2" charset="77"/>
              </a:defRPr>
            </a:lvl1pPr>
          </a:lstStyle>
          <a:p>
            <a:fld id="{E9B1C673-A3A7-D745-8739-74129C8C4C3E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D03D4BE9-A772-DB40-8E2E-71BC8FB0B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779838" y="939845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latin typeface="Nunito Sans" pitchFamily="2" charset="77"/>
              </a:defRPr>
            </a:lvl1pPr>
          </a:lstStyle>
          <a:p>
            <a:fld id="{1FCB9D7F-112E-E342-9F8B-EAB9CB8D729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olienbildplatzhalter 12">
            <a:extLst>
              <a:ext uri="{FF2B5EF4-FFF2-40B4-BE49-F238E27FC236}">
                <a16:creationId xmlns:a16="http://schemas.microsoft.com/office/drawing/2014/main" id="{F24D35D2-D998-8C49-840E-9C713526D0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112203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14" name="Kopfzeilenplatzhalter 13">
            <a:extLst>
              <a:ext uri="{FF2B5EF4-FFF2-40B4-BE49-F238E27FC236}">
                <a16:creationId xmlns:a16="http://schemas.microsoft.com/office/drawing/2014/main" id="{E8DC9C3A-2388-DF4D-B1C5-54D74ED273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360227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300480" latinLnBrk="0">
      <a:defRPr sz="1200" b="0" i="0">
        <a:latin typeface="Nunito Sans" pitchFamily="2" charset="77"/>
        <a:ea typeface="+mn-ea"/>
        <a:cs typeface="+mn-cs"/>
        <a:sym typeface="Calibri"/>
      </a:defRPr>
    </a:lvl1pPr>
    <a:lvl2pPr indent="228600" defTabSz="1300480" latinLnBrk="0">
      <a:defRPr sz="1400">
        <a:latin typeface="+mn-lt"/>
        <a:ea typeface="+mn-ea"/>
        <a:cs typeface="+mn-cs"/>
        <a:sym typeface="Calibri"/>
      </a:defRPr>
    </a:lvl2pPr>
    <a:lvl3pPr indent="457200" defTabSz="1300480" latinLnBrk="0">
      <a:defRPr sz="1400">
        <a:latin typeface="+mn-lt"/>
        <a:ea typeface="+mn-ea"/>
        <a:cs typeface="+mn-cs"/>
        <a:sym typeface="Calibri"/>
      </a:defRPr>
    </a:lvl3pPr>
    <a:lvl4pPr indent="685800" defTabSz="1300480" latinLnBrk="0">
      <a:defRPr sz="1400">
        <a:latin typeface="+mn-lt"/>
        <a:ea typeface="+mn-ea"/>
        <a:cs typeface="+mn-cs"/>
        <a:sym typeface="Calibri"/>
      </a:defRPr>
    </a:lvl4pPr>
    <a:lvl5pPr indent="914400" defTabSz="1300480" latinLnBrk="0">
      <a:defRPr sz="1400">
        <a:latin typeface="+mn-lt"/>
        <a:ea typeface="+mn-ea"/>
        <a:cs typeface="+mn-cs"/>
        <a:sym typeface="Calibri"/>
      </a:defRPr>
    </a:lvl5pPr>
    <a:lvl6pPr indent="1143000" defTabSz="1300480" latinLnBrk="0">
      <a:defRPr sz="1400">
        <a:latin typeface="+mn-lt"/>
        <a:ea typeface="+mn-ea"/>
        <a:cs typeface="+mn-cs"/>
        <a:sym typeface="Calibri"/>
      </a:defRPr>
    </a:lvl6pPr>
    <a:lvl7pPr indent="1371600" defTabSz="1300480" latinLnBrk="0">
      <a:defRPr sz="1400">
        <a:latin typeface="+mn-lt"/>
        <a:ea typeface="+mn-ea"/>
        <a:cs typeface="+mn-cs"/>
        <a:sym typeface="Calibri"/>
      </a:defRPr>
    </a:lvl7pPr>
    <a:lvl8pPr indent="1600200" defTabSz="1300480" latinLnBrk="0">
      <a:defRPr sz="1400">
        <a:latin typeface="+mn-lt"/>
        <a:ea typeface="+mn-ea"/>
        <a:cs typeface="+mn-cs"/>
        <a:sym typeface="Calibri"/>
      </a:defRPr>
    </a:lvl8pPr>
    <a:lvl9pPr indent="1828800" defTabSz="1300480" latinLnBrk="0">
      <a:defRPr sz="14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060450"/>
            <a:ext cx="5922962" cy="3332163"/>
          </a:xfrm>
          <a:prstGeom prst="rect">
            <a:avLst/>
          </a:prstGeo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5194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1805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338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0446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1183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0269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4448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569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4735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6932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4573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3063" y="1112838"/>
            <a:ext cx="5922962" cy="33321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CB9D7F-112E-E342-9F8B-EAB9CB8D7298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748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06031850-E431-2C47-851A-A7F7F3C8C4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188535" cy="9753600"/>
          </a:xfrm>
        </p:spPr>
        <p:txBody>
          <a:bodyPr/>
          <a:lstStyle>
            <a:lvl1pPr marL="0" indent="0">
              <a:buNone/>
              <a:defRPr b="0" i="0">
                <a:latin typeface="Nunito Sans" pitchFamily="2" charset="77"/>
                <a:cs typeface="Times New Roman" panose="02020603050405020304" pitchFamily="18" charset="0"/>
              </a:defRPr>
            </a:lvl1pPr>
          </a:lstStyle>
          <a:p>
            <a:endParaRPr lang="de-DE" dirty="0"/>
          </a:p>
        </p:txBody>
      </p:sp>
      <p:pic>
        <p:nvPicPr>
          <p:cNvPr id="7" name="Bild 7">
            <a:extLst>
              <a:ext uri="{FF2B5EF4-FFF2-40B4-BE49-F238E27FC236}">
                <a16:creationId xmlns:a16="http://schemas.microsoft.com/office/drawing/2014/main" id="{7F7F9876-1FEC-4DBD-BCFB-2B5A5C006F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5452" y="654666"/>
            <a:ext cx="2467048" cy="2109174"/>
          </a:xfrm>
          <a:prstGeom prst="rect">
            <a:avLst/>
          </a:prstGeom>
        </p:spPr>
      </p:pic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37CF0E2D-B57D-1549-87B8-1C5DB056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5157787"/>
            <a:ext cx="9962755" cy="345598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vert="horz" lIns="1116000" tIns="45720" rIns="91440" bIns="45720" rtlCol="0" anchor="ctr" anchorCtr="0">
            <a:normAutofit/>
          </a:bodyPr>
          <a:lstStyle>
            <a:lvl1pPr algn="l">
              <a:lnSpc>
                <a:spcPts val="7400"/>
              </a:lnSpc>
              <a:defRPr sz="6600" b="1" i="0">
                <a:latin typeface="+mj-lt"/>
                <a:cs typeface="Nunito Sans ExtraBold" pitchFamily="2" charset="77"/>
              </a:defRPr>
            </a:lvl1pPr>
          </a:lstStyle>
          <a:p>
            <a:r>
              <a:rPr lang="de-DE" dirty="0"/>
              <a:t>Mastertitelformat durch Klicken bearbeiten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51106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ossem Bild und Subline;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75467"/>
            <a:ext cx="6840000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3730624"/>
            <a:ext cx="6840000" cy="5141913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1C6AB4-230F-4C44-8E6E-4451B162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0304A60F-00D6-0240-A0CD-3FCF778B4841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FAB672-8768-1A42-BFA3-33B71DE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00F10BB-48B2-634B-8053-341EB4E5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8400" y="2789238"/>
            <a:ext cx="8459075" cy="60833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62005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ossem Bild und Subline;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75467"/>
            <a:ext cx="6840000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3730624"/>
            <a:ext cx="6840000" cy="5141913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1C6AB4-230F-4C44-8E6E-4451B162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fld id="{0304A60F-00D6-0240-A0CD-3FCF778B4841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FAB672-8768-1A42-BFA3-33B71DE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00F10BB-48B2-634B-8053-341EB4E5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8400" y="2789238"/>
            <a:ext cx="4756030" cy="60833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17473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und zwei Bilder;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9715637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0940400" y="2784736"/>
            <a:ext cx="4054816" cy="29160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70968353-AB77-485C-85E8-4740E88CFC90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940400" y="5949898"/>
            <a:ext cx="4054816" cy="29160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6E53A1A4-3F64-4071-B434-3AC3EC7C3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2689200"/>
            <a:ext cx="9715637" cy="619707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Datumsplatzhalter 3">
            <a:extLst>
              <a:ext uri="{FF2B5EF4-FFF2-40B4-BE49-F238E27FC236}">
                <a16:creationId xmlns:a16="http://schemas.microsoft.com/office/drawing/2014/main" id="{7BE0E0A1-8AD7-4F8F-9ED2-9453D9BFA6C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4" name="Fußzeilenplatzhalter 4">
            <a:extLst>
              <a:ext uri="{FF2B5EF4-FFF2-40B4-BE49-F238E27FC236}">
                <a16:creationId xmlns:a16="http://schemas.microsoft.com/office/drawing/2014/main" id="{238124B2-2222-49F3-8804-E8CA4FBC2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5" name="Foliennummernplatzhalter 5">
            <a:extLst>
              <a:ext uri="{FF2B5EF4-FFF2-40B4-BE49-F238E27FC236}">
                <a16:creationId xmlns:a16="http://schemas.microsoft.com/office/drawing/2014/main" id="{4557D213-F2D5-41F9-AE32-E356D0AFF1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6806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und zwei Bilder;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9715637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8173045" y="2777165"/>
            <a:ext cx="4054816" cy="4867157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70968353-AB77-485C-85E8-4740E88CFC90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2582305" y="2777166"/>
            <a:ext cx="4054816" cy="4867156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6E53A1A4-3F64-4071-B434-3AC3EC7C3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2689200"/>
            <a:ext cx="6897001" cy="619707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Datumsplatzhalter 3">
            <a:extLst>
              <a:ext uri="{FF2B5EF4-FFF2-40B4-BE49-F238E27FC236}">
                <a16:creationId xmlns:a16="http://schemas.microsoft.com/office/drawing/2014/main" id="{D238D08E-665C-445D-AB41-F3F3FB5217F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4" name="Fußzeilenplatzhalter 4">
            <a:extLst>
              <a:ext uri="{FF2B5EF4-FFF2-40B4-BE49-F238E27FC236}">
                <a16:creationId xmlns:a16="http://schemas.microsoft.com/office/drawing/2014/main" id="{B2E76FCB-CAF1-4C66-B8DF-ACDCA56D8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5" name="Foliennummernplatzhalter 5">
            <a:extLst>
              <a:ext uri="{FF2B5EF4-FFF2-40B4-BE49-F238E27FC236}">
                <a16:creationId xmlns:a16="http://schemas.microsoft.com/office/drawing/2014/main" id="{3ABB941D-0E8E-46D9-AB41-B6A8A9DF52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9800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Subline und zwei Bildern;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9715637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6" y="2675467"/>
            <a:ext cx="9715637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3730624"/>
            <a:ext cx="9715637" cy="5141913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0940400" y="2743707"/>
            <a:ext cx="4054816" cy="29160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70968353-AB77-485C-85E8-4740E88CFC90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940400" y="5926380"/>
            <a:ext cx="4054816" cy="29160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8124F14F-4B3E-4E54-8628-2885022BEFD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3" name="Fußzeilenplatzhalter 4">
            <a:extLst>
              <a:ext uri="{FF2B5EF4-FFF2-40B4-BE49-F238E27FC236}">
                <a16:creationId xmlns:a16="http://schemas.microsoft.com/office/drawing/2014/main" id="{FD388105-20A8-425D-B2D2-81EC5C0E42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8029A4C5-5CEB-4A69-A52D-8372C6B886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9605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Subline und zwei Bildern;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9715637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6" y="2675467"/>
            <a:ext cx="6895735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3730624"/>
            <a:ext cx="6897001" cy="5141913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05B67066-5F4B-AD49-A41A-421ACD77F4AA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173045" y="2777165"/>
            <a:ext cx="4054816" cy="4867157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899942F-594D-F541-AB27-B2971DAF6AC5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2582305" y="2777166"/>
            <a:ext cx="4054816" cy="4867156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D9C811B8-F3E7-45FF-A30B-275E5010D837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F8143568-E6AB-41C9-BEF7-2E0B81314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5A296564-71F2-4C32-945F-07F1F443C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9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1600" y="2725200"/>
            <a:ext cx="6840000" cy="6091962"/>
          </a:xfrm>
        </p:spPr>
        <p:txBody>
          <a:bodyPr/>
          <a:lstStyle>
            <a:lvl1pPr marL="0" indent="0">
              <a:buNone/>
              <a:defRPr b="0" i="0">
                <a:latin typeface="+mn-lt"/>
              </a:defRPr>
            </a:lvl1pPr>
          </a:lstStyle>
          <a:p>
            <a:pPr lvl="0"/>
            <a:r>
              <a:rPr lang="de-DE" dirty="0" err="1"/>
              <a:t>MasterInhalt</a:t>
            </a:r>
            <a:r>
              <a:rPr lang="de-DE" dirty="0"/>
              <a:t> bearbeiten</a:t>
            </a:r>
          </a:p>
        </p:txBody>
      </p:sp>
      <p:sp>
        <p:nvSpPr>
          <p:cNvPr id="13" name="Inhaltsplatzhalter 10">
            <a:extLst>
              <a:ext uri="{FF2B5EF4-FFF2-40B4-BE49-F238E27FC236}">
                <a16:creationId xmlns:a16="http://schemas.microsoft.com/office/drawing/2014/main" id="{75C928EC-E824-4848-8F3B-4CE94E3B955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67688" y="2725200"/>
            <a:ext cx="8459787" cy="6091237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pPr lvl="0"/>
            <a:r>
              <a:rPr lang="de-DE" dirty="0" err="1"/>
              <a:t>MasterInhalt</a:t>
            </a:r>
            <a:r>
              <a:rPr lang="de-DE" dirty="0"/>
              <a:t> bearbeiten</a:t>
            </a:r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257E38ED-9183-425A-A294-1F2388DD7E92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2DBC8530-2BDE-4637-9395-E4700CAA5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3D008FCE-CADD-44B7-A8D4-18FD977FCF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1430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Subline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75467"/>
            <a:ext cx="6840000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1600" y="3730624"/>
            <a:ext cx="6840000" cy="5141913"/>
          </a:xfrm>
        </p:spPr>
        <p:txBody>
          <a:bodyPr/>
          <a:lstStyle>
            <a:lvl1pPr marL="0" indent="0">
              <a:buNone/>
              <a:defRPr b="0" i="0">
                <a:latin typeface="+mn-lt"/>
              </a:defRPr>
            </a:lvl1pPr>
          </a:lstStyle>
          <a:p>
            <a:pPr lvl="0"/>
            <a:r>
              <a:rPr lang="de-DE" dirty="0" err="1"/>
              <a:t>MasterInhalt</a:t>
            </a:r>
            <a:r>
              <a:rPr lang="de-DE" dirty="0"/>
              <a:t> bearbeiten</a:t>
            </a:r>
          </a:p>
        </p:txBody>
      </p:sp>
      <p:sp>
        <p:nvSpPr>
          <p:cNvPr id="11" name="Inhaltsplatzhalter 5">
            <a:extLst>
              <a:ext uri="{FF2B5EF4-FFF2-40B4-BE49-F238E27FC236}">
                <a16:creationId xmlns:a16="http://schemas.microsoft.com/office/drawing/2014/main" id="{528EC1C3-C533-4D02-BCE9-FD4F54F8AD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167688" y="2789238"/>
            <a:ext cx="8459787" cy="60833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pPr lvl="0"/>
            <a:r>
              <a:rPr lang="de-DE" dirty="0" err="1"/>
              <a:t>MasterInhalt</a:t>
            </a:r>
            <a:r>
              <a:rPr lang="de-DE" dirty="0"/>
              <a:t> bearbeiten</a:t>
            </a:r>
          </a:p>
        </p:txBody>
      </p:sp>
      <p:sp>
        <p:nvSpPr>
          <p:cNvPr id="10" name="Datumsplatzhalter 3">
            <a:extLst>
              <a:ext uri="{FF2B5EF4-FFF2-40B4-BE49-F238E27FC236}">
                <a16:creationId xmlns:a16="http://schemas.microsoft.com/office/drawing/2014/main" id="{AABF7A3E-B910-4C60-87F7-D71D398E859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F6541688-8268-4190-B2B8-1091173644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ABA69EFF-8F40-432D-82F7-E1187B6D8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2265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9BAF080-8B59-5043-990E-D5F1DC7E9F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" y="2884888"/>
            <a:ext cx="4680014" cy="4352128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0DC2DA5C-1C91-AF49-8337-12F55A0841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31467" y="551945"/>
            <a:ext cx="4859866" cy="3624263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778EAE7C-343D-0640-9AD2-1CDCE0651B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957107" y="2884888"/>
            <a:ext cx="4680014" cy="4352128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24F7B581-CB7E-DB41-ABF8-CAE1B159E1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31467" y="4876800"/>
            <a:ext cx="4859866" cy="3624263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de-DE" dirty="0"/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A4A0B298-4FB4-4649-BB4D-88CB02617E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D0FB23DD-92E6-4ADB-BB6B-155F14E9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C4F2069F-660B-4F2F-BD66-BD8CF703F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5042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Bild mit Erklär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EAD0E68-28C3-480D-9309-AF7376824A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567678" y="5419118"/>
            <a:ext cx="2471070" cy="2976562"/>
          </a:xfrm>
        </p:spPr>
        <p:txBody>
          <a:bodyPr/>
          <a:lstStyle>
            <a:lvl1pPr marL="0" indent="0">
              <a:lnSpc>
                <a:spcPts val="2800"/>
              </a:lnSpc>
              <a:buNone/>
              <a:defRPr sz="2400" b="0" i="0">
                <a:latin typeface="+mn-lt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Bildplatzhalter 10">
            <a:extLst>
              <a:ext uri="{FF2B5EF4-FFF2-40B4-BE49-F238E27FC236}">
                <a16:creationId xmlns:a16="http://schemas.microsoft.com/office/drawing/2014/main" id="{673FE793-E8BF-1241-83BD-7C938063C66E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14289088" cy="8395680"/>
          </a:xfrm>
        </p:spPr>
        <p:txBody>
          <a:bodyPr/>
          <a:lstStyle>
            <a:lvl1pPr>
              <a:buNone/>
              <a:defRPr b="0" i="0">
                <a:latin typeface="Nunito Sans" pitchFamily="2" charset="77"/>
              </a:defRPr>
            </a:lvl1pPr>
          </a:lstStyle>
          <a:p>
            <a:endParaRPr lang="de-AT" dirty="0"/>
          </a:p>
        </p:txBody>
      </p:sp>
      <p:sp>
        <p:nvSpPr>
          <p:cNvPr id="6" name="Datumsplatzhalter 2">
            <a:extLst>
              <a:ext uri="{FF2B5EF4-FFF2-40B4-BE49-F238E27FC236}">
                <a16:creationId xmlns:a16="http://schemas.microsoft.com/office/drawing/2014/main" id="{1E286DF4-6DE8-CA45-A28D-72E2CAEAD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867" y="9040813"/>
            <a:ext cx="1762462" cy="519112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ECE8BA2E-417F-5849-A84E-4EF156AB2CDB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05AF1DA2-D29F-AD4B-BE12-0D3CFAC32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3575" y="9040813"/>
            <a:ext cx="5853113" cy="519112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3C0FC85B-DDAD-2449-9E67-2F77CBBB6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417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2FC87B12-24D4-4F8E-A905-7144A57B4895}"/>
              </a:ext>
            </a:extLst>
          </p:cNvPr>
          <p:cNvSpPr/>
          <p:nvPr userDrawn="1"/>
        </p:nvSpPr>
        <p:spPr>
          <a:xfrm>
            <a:off x="0" y="0"/>
            <a:ext cx="14289579" cy="9753600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0" i="0" dirty="0">
              <a:latin typeface="Nunito Sans" pitchFamily="2" charset="77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31CF29-EE55-B541-B73B-6C428D756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4767942"/>
            <a:ext cx="10748055" cy="2024743"/>
          </a:xfrm>
        </p:spPr>
        <p:txBody>
          <a:bodyPr anchor="t" anchorCtr="0"/>
          <a:lstStyle>
            <a:lvl1pPr>
              <a:lnSpc>
                <a:spcPts val="7000"/>
              </a:lnSpc>
              <a:defRPr sz="6000">
                <a:latin typeface="+mj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B53D44-1116-9643-85FE-D6F4798F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3344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anzseit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0">
            <a:extLst>
              <a:ext uri="{FF2B5EF4-FFF2-40B4-BE49-F238E27FC236}">
                <a16:creationId xmlns:a16="http://schemas.microsoft.com/office/drawing/2014/main" id="{673FE793-E8BF-1241-83BD-7C938063C66E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-1" y="0"/>
            <a:ext cx="17340263" cy="9753600"/>
          </a:xfrm>
          <a:solidFill>
            <a:schemeClr val="bg1"/>
          </a:solidFill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48496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mit Erklär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897F2FF-2C49-9447-9CA1-20428984E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40D8FC6-FF72-E342-9791-16AD8BB2FF54}"/>
              </a:ext>
            </a:extLst>
          </p:cNvPr>
          <p:cNvSpPr/>
          <p:nvPr userDrawn="1"/>
        </p:nvSpPr>
        <p:spPr>
          <a:xfrm>
            <a:off x="0" y="0"/>
            <a:ext cx="14289088" cy="975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Nunito Sans" pitchFamily="2" charset="77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F17D9EB-7313-1A49-B86D-8156001151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567678" y="5419118"/>
            <a:ext cx="2471070" cy="2976562"/>
          </a:xfrm>
        </p:spPr>
        <p:txBody>
          <a:bodyPr/>
          <a:lstStyle>
            <a:lvl1pPr marL="0" indent="0">
              <a:lnSpc>
                <a:spcPts val="2800"/>
              </a:lnSpc>
              <a:buNone/>
              <a:defRPr sz="2400" b="0" i="0">
                <a:latin typeface="+mn-lt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Medienplatzhalter 7">
            <a:extLst>
              <a:ext uri="{FF2B5EF4-FFF2-40B4-BE49-F238E27FC236}">
                <a16:creationId xmlns:a16="http://schemas.microsoft.com/office/drawing/2014/main" id="{A6FDBBFA-DFE1-8C47-BDF6-C65EAC7E6273}"/>
              </a:ext>
            </a:extLst>
          </p:cNvPr>
          <p:cNvSpPr>
            <a:spLocks noGrp="1"/>
          </p:cNvSpPr>
          <p:nvPr>
            <p:ph type="media" sz="quarter" idx="15"/>
          </p:nvPr>
        </p:nvSpPr>
        <p:spPr>
          <a:xfrm>
            <a:off x="0" y="0"/>
            <a:ext cx="14289088" cy="97536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5115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ganz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35098097-F26F-8B49-84CA-3DAE4B05C66E}"/>
              </a:ext>
            </a:extLst>
          </p:cNvPr>
          <p:cNvSpPr/>
          <p:nvPr userDrawn="1"/>
        </p:nvSpPr>
        <p:spPr>
          <a:xfrm>
            <a:off x="-2" y="0"/>
            <a:ext cx="17340263" cy="9753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Nunito Sans" pitchFamily="2" charset="77"/>
            </a:endParaRPr>
          </a:p>
        </p:txBody>
      </p:sp>
      <p:sp>
        <p:nvSpPr>
          <p:cNvPr id="8" name="Medienplatzhalter 7">
            <a:extLst>
              <a:ext uri="{FF2B5EF4-FFF2-40B4-BE49-F238E27FC236}">
                <a16:creationId xmlns:a16="http://schemas.microsoft.com/office/drawing/2014/main" id="{C2CCFDB3-61A3-4F40-BDAD-AB4530AB3FEC}"/>
              </a:ext>
            </a:extLst>
          </p:cNvPr>
          <p:cNvSpPr>
            <a:spLocks noGrp="1"/>
          </p:cNvSpPr>
          <p:nvPr>
            <p:ph type="media" sz="quarter" idx="15"/>
          </p:nvPr>
        </p:nvSpPr>
        <p:spPr>
          <a:xfrm>
            <a:off x="-1" y="0"/>
            <a:ext cx="17340263" cy="97536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8997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4982A-C4B0-CE42-8301-C70525D9E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67FB7BD-5DD4-2A49-ACC2-B8F27A2B9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ECE8BA2E-417F-5849-A84E-4EF156AB2CDB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EBB482A-C79F-D74D-A8AC-189505DA2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71A50EE-2B1D-3E46-BE53-1050F345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15067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ADAF556-3E85-974F-8E12-CB18C3178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BB10E26E-F9F9-FC4E-9DFA-96F34532D447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FA64CC8-5D80-3046-9C4B-7B28B5378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C40587-FE49-B440-8695-1E49D3CC8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71249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press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966FD6B4-881E-DC48-83DC-2509975D3226}"/>
              </a:ext>
            </a:extLst>
          </p:cNvPr>
          <p:cNvSpPr/>
          <p:nvPr userDrawn="1"/>
        </p:nvSpPr>
        <p:spPr>
          <a:xfrm>
            <a:off x="-1" y="0"/>
            <a:ext cx="17340263" cy="97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+mn-lt"/>
            </a:endParaRPr>
          </a:p>
        </p:txBody>
      </p:sp>
      <p:sp>
        <p:nvSpPr>
          <p:cNvPr id="5" name="Textplatzhalter 9">
            <a:extLst>
              <a:ext uri="{FF2B5EF4-FFF2-40B4-BE49-F238E27FC236}">
                <a16:creationId xmlns:a16="http://schemas.microsoft.com/office/drawing/2014/main" id="{3F603941-EAD5-074C-A706-4DFF1CE3A2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48049" y="8377114"/>
            <a:ext cx="6748473" cy="105375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buNone/>
              <a:defRPr sz="1800" b="0" i="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de-DE" dirty="0"/>
              <a:t>Fügen Sie hier Ihr Impressum ein.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D35FB9E-1572-4C3A-B3E4-E2FE3694F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065" y="6013316"/>
            <a:ext cx="6109770" cy="236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80142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ED4C4AF8-62C7-3B42-A2C7-605379C03E87}"/>
              </a:ext>
            </a:extLst>
          </p:cNvPr>
          <p:cNvSpPr/>
          <p:nvPr userDrawn="1"/>
        </p:nvSpPr>
        <p:spPr>
          <a:xfrm rot="19708033">
            <a:off x="4916277" y="-87300"/>
            <a:ext cx="9007262" cy="9928199"/>
          </a:xfrm>
          <a:custGeom>
            <a:avLst/>
            <a:gdLst>
              <a:gd name="connsiteX0" fmla="*/ 9007262 w 9007262"/>
              <a:gd name="connsiteY0" fmla="*/ 1921475 h 9928199"/>
              <a:gd name="connsiteX1" fmla="*/ 8910120 w 9007262"/>
              <a:gd name="connsiteY1" fmla="*/ 2185841 h 9928199"/>
              <a:gd name="connsiteX2" fmla="*/ 3351099 w 9007262"/>
              <a:gd name="connsiteY2" fmla="*/ 9877863 h 9928199"/>
              <a:gd name="connsiteX3" fmla="*/ 3286856 w 9007262"/>
              <a:gd name="connsiteY3" fmla="*/ 9928199 h 9928199"/>
              <a:gd name="connsiteX4" fmla="*/ 0 w 9007262"/>
              <a:gd name="connsiteY4" fmla="*/ 7911423 h 9928199"/>
              <a:gd name="connsiteX5" fmla="*/ 192860 w 9007262"/>
              <a:gd name="connsiteY5" fmla="*/ 7780361 h 9928199"/>
              <a:gd name="connsiteX6" fmla="*/ 5684986 w 9007262"/>
              <a:gd name="connsiteY6" fmla="*/ 582935 h 9928199"/>
              <a:gd name="connsiteX7" fmla="*/ 5875723 w 9007262"/>
              <a:gd name="connsiteY7" fmla="*/ 0 h 992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07262" h="9928199">
                <a:moveTo>
                  <a:pt x="9007262" y="1921475"/>
                </a:moveTo>
                <a:lnTo>
                  <a:pt x="8910120" y="2185841"/>
                </a:lnTo>
                <a:cubicBezTo>
                  <a:pt x="7755263" y="5216478"/>
                  <a:pt x="5820483" y="7862259"/>
                  <a:pt x="3351099" y="9877863"/>
                </a:cubicBezTo>
                <a:lnTo>
                  <a:pt x="3286856" y="9928199"/>
                </a:lnTo>
                <a:lnTo>
                  <a:pt x="0" y="7911423"/>
                </a:lnTo>
                <a:lnTo>
                  <a:pt x="192860" y="7780361"/>
                </a:lnTo>
                <a:cubicBezTo>
                  <a:pt x="2703719" y="6029906"/>
                  <a:pt x="4645489" y="3519703"/>
                  <a:pt x="5684986" y="582935"/>
                </a:cubicBezTo>
                <a:lnTo>
                  <a:pt x="5875723" y="0"/>
                </a:lnTo>
                <a:close/>
              </a:path>
            </a:pathLst>
          </a:custGeom>
          <a:solidFill>
            <a:srgbClr val="FFD400"/>
          </a:solidFill>
          <a:ln w="3175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6575" tIns="36575" rIns="36575" bIns="36575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Nunito Sans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FDD4E1C-CFD8-CF4E-946C-D7A49B789A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867" y="2990849"/>
            <a:ext cx="7514551" cy="3139321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6600" b="1" i="0">
                <a:latin typeface="+mj-lt"/>
              </a:defRPr>
            </a:lvl1pPr>
          </a:lstStyle>
          <a:p>
            <a:r>
              <a:rPr lang="de-DE" dirty="0"/>
              <a:t>Mastertitelformatdurch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790649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>
            <a:extLst>
              <a:ext uri="{FF2B5EF4-FFF2-40B4-BE49-F238E27FC236}">
                <a16:creationId xmlns:a16="http://schemas.microsoft.com/office/drawing/2014/main" id="{AC0A07C9-5A53-254B-8F2E-A542BF908143}"/>
              </a:ext>
            </a:extLst>
          </p:cNvPr>
          <p:cNvSpPr/>
          <p:nvPr userDrawn="1"/>
        </p:nvSpPr>
        <p:spPr>
          <a:xfrm rot="17872385">
            <a:off x="2403596" y="-460627"/>
            <a:ext cx="9723296" cy="10494892"/>
          </a:xfrm>
          <a:custGeom>
            <a:avLst/>
            <a:gdLst>
              <a:gd name="connsiteX0" fmla="*/ 7465537 w 9659335"/>
              <a:gd name="connsiteY0" fmla="*/ 0 h 10418176"/>
              <a:gd name="connsiteX1" fmla="*/ 9659335 w 9659335"/>
              <a:gd name="connsiteY1" fmla="*/ 4148075 h 10418176"/>
              <a:gd name="connsiteX2" fmla="*/ 9575192 w 9659335"/>
              <a:gd name="connsiteY2" fmla="*/ 4259632 h 10418176"/>
              <a:gd name="connsiteX3" fmla="*/ 2009983 w 9659335"/>
              <a:gd name="connsiteY3" fmla="*/ 10386692 h 10418176"/>
              <a:gd name="connsiteX4" fmla="*/ 1941746 w 9659335"/>
              <a:gd name="connsiteY4" fmla="*/ 10418176 h 10418176"/>
              <a:gd name="connsiteX5" fmla="*/ 0 w 9659335"/>
              <a:gd name="connsiteY5" fmla="*/ 6746686 h 10418176"/>
              <a:gd name="connsiteX6" fmla="*/ 549537 w 9659335"/>
              <a:gd name="connsiteY6" fmla="*/ 6477966 h 10418176"/>
              <a:gd name="connsiteX7" fmla="*/ 7215739 w 9659335"/>
              <a:gd name="connsiteY7" fmla="*/ 411608 h 10418176"/>
              <a:gd name="connsiteX0" fmla="*/ 7381972 w 9659335"/>
              <a:gd name="connsiteY0" fmla="*/ 0 h 10311846"/>
              <a:gd name="connsiteX1" fmla="*/ 9659335 w 9659335"/>
              <a:gd name="connsiteY1" fmla="*/ 4041745 h 10311846"/>
              <a:gd name="connsiteX2" fmla="*/ 9575192 w 9659335"/>
              <a:gd name="connsiteY2" fmla="*/ 4153302 h 10311846"/>
              <a:gd name="connsiteX3" fmla="*/ 2009983 w 9659335"/>
              <a:gd name="connsiteY3" fmla="*/ 10280362 h 10311846"/>
              <a:gd name="connsiteX4" fmla="*/ 1941746 w 9659335"/>
              <a:gd name="connsiteY4" fmla="*/ 10311846 h 10311846"/>
              <a:gd name="connsiteX5" fmla="*/ 0 w 9659335"/>
              <a:gd name="connsiteY5" fmla="*/ 6640356 h 10311846"/>
              <a:gd name="connsiteX6" fmla="*/ 549537 w 9659335"/>
              <a:gd name="connsiteY6" fmla="*/ 6371636 h 10311846"/>
              <a:gd name="connsiteX7" fmla="*/ 7215739 w 9659335"/>
              <a:gd name="connsiteY7" fmla="*/ 305278 h 10311846"/>
              <a:gd name="connsiteX8" fmla="*/ 7381972 w 9659335"/>
              <a:gd name="connsiteY8" fmla="*/ 0 h 10311846"/>
              <a:gd name="connsiteX0" fmla="*/ 7381972 w 9695861"/>
              <a:gd name="connsiteY0" fmla="*/ 0 h 10311846"/>
              <a:gd name="connsiteX1" fmla="*/ 9695861 w 9695861"/>
              <a:gd name="connsiteY1" fmla="*/ 3758359 h 10311846"/>
              <a:gd name="connsiteX2" fmla="*/ 9575192 w 9695861"/>
              <a:gd name="connsiteY2" fmla="*/ 4153302 h 10311846"/>
              <a:gd name="connsiteX3" fmla="*/ 2009983 w 9695861"/>
              <a:gd name="connsiteY3" fmla="*/ 10280362 h 10311846"/>
              <a:gd name="connsiteX4" fmla="*/ 1941746 w 9695861"/>
              <a:gd name="connsiteY4" fmla="*/ 10311846 h 10311846"/>
              <a:gd name="connsiteX5" fmla="*/ 0 w 9695861"/>
              <a:gd name="connsiteY5" fmla="*/ 6640356 h 10311846"/>
              <a:gd name="connsiteX6" fmla="*/ 549537 w 9695861"/>
              <a:gd name="connsiteY6" fmla="*/ 6371636 h 10311846"/>
              <a:gd name="connsiteX7" fmla="*/ 7215739 w 9695861"/>
              <a:gd name="connsiteY7" fmla="*/ 305278 h 10311846"/>
              <a:gd name="connsiteX8" fmla="*/ 7381972 w 9695861"/>
              <a:gd name="connsiteY8" fmla="*/ 0 h 10311846"/>
              <a:gd name="connsiteX0" fmla="*/ 7381972 w 9611482"/>
              <a:gd name="connsiteY0" fmla="*/ 0 h 10311846"/>
              <a:gd name="connsiteX1" fmla="*/ 9611482 w 9611482"/>
              <a:gd name="connsiteY1" fmla="*/ 4098120 h 10311846"/>
              <a:gd name="connsiteX2" fmla="*/ 9575192 w 9611482"/>
              <a:gd name="connsiteY2" fmla="*/ 4153302 h 10311846"/>
              <a:gd name="connsiteX3" fmla="*/ 2009983 w 9611482"/>
              <a:gd name="connsiteY3" fmla="*/ 10280362 h 10311846"/>
              <a:gd name="connsiteX4" fmla="*/ 1941746 w 9611482"/>
              <a:gd name="connsiteY4" fmla="*/ 10311846 h 10311846"/>
              <a:gd name="connsiteX5" fmla="*/ 0 w 9611482"/>
              <a:gd name="connsiteY5" fmla="*/ 6640356 h 10311846"/>
              <a:gd name="connsiteX6" fmla="*/ 549537 w 9611482"/>
              <a:gd name="connsiteY6" fmla="*/ 6371636 h 10311846"/>
              <a:gd name="connsiteX7" fmla="*/ 7215739 w 9611482"/>
              <a:gd name="connsiteY7" fmla="*/ 305278 h 10311846"/>
              <a:gd name="connsiteX8" fmla="*/ 7381972 w 9611482"/>
              <a:gd name="connsiteY8" fmla="*/ 0 h 10311846"/>
              <a:gd name="connsiteX0" fmla="*/ 7381972 w 9575768"/>
              <a:gd name="connsiteY0" fmla="*/ 0 h 10311846"/>
              <a:gd name="connsiteX1" fmla="*/ 9575768 w 9575768"/>
              <a:gd name="connsiteY1" fmla="*/ 4148075 h 10311846"/>
              <a:gd name="connsiteX2" fmla="*/ 9575192 w 9575768"/>
              <a:gd name="connsiteY2" fmla="*/ 4153302 h 10311846"/>
              <a:gd name="connsiteX3" fmla="*/ 2009983 w 9575768"/>
              <a:gd name="connsiteY3" fmla="*/ 10280362 h 10311846"/>
              <a:gd name="connsiteX4" fmla="*/ 1941746 w 9575768"/>
              <a:gd name="connsiteY4" fmla="*/ 10311846 h 10311846"/>
              <a:gd name="connsiteX5" fmla="*/ 0 w 9575768"/>
              <a:gd name="connsiteY5" fmla="*/ 6640356 h 10311846"/>
              <a:gd name="connsiteX6" fmla="*/ 549537 w 9575768"/>
              <a:gd name="connsiteY6" fmla="*/ 6371636 h 10311846"/>
              <a:gd name="connsiteX7" fmla="*/ 7215739 w 9575768"/>
              <a:gd name="connsiteY7" fmla="*/ 305278 h 10311846"/>
              <a:gd name="connsiteX8" fmla="*/ 7381972 w 9575768"/>
              <a:gd name="connsiteY8" fmla="*/ 0 h 10311846"/>
              <a:gd name="connsiteX0" fmla="*/ 7375553 w 9575768"/>
              <a:gd name="connsiteY0" fmla="*/ 0 h 10323984"/>
              <a:gd name="connsiteX1" fmla="*/ 9575768 w 9575768"/>
              <a:gd name="connsiteY1" fmla="*/ 4160213 h 10323984"/>
              <a:gd name="connsiteX2" fmla="*/ 9575192 w 9575768"/>
              <a:gd name="connsiteY2" fmla="*/ 4165440 h 10323984"/>
              <a:gd name="connsiteX3" fmla="*/ 2009983 w 9575768"/>
              <a:gd name="connsiteY3" fmla="*/ 10292500 h 10323984"/>
              <a:gd name="connsiteX4" fmla="*/ 1941746 w 9575768"/>
              <a:gd name="connsiteY4" fmla="*/ 10323984 h 10323984"/>
              <a:gd name="connsiteX5" fmla="*/ 0 w 9575768"/>
              <a:gd name="connsiteY5" fmla="*/ 6652494 h 10323984"/>
              <a:gd name="connsiteX6" fmla="*/ 549537 w 9575768"/>
              <a:gd name="connsiteY6" fmla="*/ 6383774 h 10323984"/>
              <a:gd name="connsiteX7" fmla="*/ 7215739 w 9575768"/>
              <a:gd name="connsiteY7" fmla="*/ 317416 h 10323984"/>
              <a:gd name="connsiteX8" fmla="*/ 7375553 w 9575768"/>
              <a:gd name="connsiteY8" fmla="*/ 0 h 10323984"/>
              <a:gd name="connsiteX0" fmla="*/ 7290585 w 9490800"/>
              <a:gd name="connsiteY0" fmla="*/ 0 h 10323984"/>
              <a:gd name="connsiteX1" fmla="*/ 9490800 w 9490800"/>
              <a:gd name="connsiteY1" fmla="*/ 4160213 h 10323984"/>
              <a:gd name="connsiteX2" fmla="*/ 9490224 w 9490800"/>
              <a:gd name="connsiteY2" fmla="*/ 4165440 h 10323984"/>
              <a:gd name="connsiteX3" fmla="*/ 1925015 w 9490800"/>
              <a:gd name="connsiteY3" fmla="*/ 10292500 h 10323984"/>
              <a:gd name="connsiteX4" fmla="*/ 1856778 w 9490800"/>
              <a:gd name="connsiteY4" fmla="*/ 10323984 h 10323984"/>
              <a:gd name="connsiteX5" fmla="*/ 0 w 9490800"/>
              <a:gd name="connsiteY5" fmla="*/ 6607557 h 10323984"/>
              <a:gd name="connsiteX6" fmla="*/ 464569 w 9490800"/>
              <a:gd name="connsiteY6" fmla="*/ 6383774 h 10323984"/>
              <a:gd name="connsiteX7" fmla="*/ 7130771 w 9490800"/>
              <a:gd name="connsiteY7" fmla="*/ 317416 h 10323984"/>
              <a:gd name="connsiteX8" fmla="*/ 7290585 w 9490800"/>
              <a:gd name="connsiteY8" fmla="*/ 0 h 10323984"/>
              <a:gd name="connsiteX0" fmla="*/ 7290585 w 9490800"/>
              <a:gd name="connsiteY0" fmla="*/ 0 h 10292500"/>
              <a:gd name="connsiteX1" fmla="*/ 9490800 w 9490800"/>
              <a:gd name="connsiteY1" fmla="*/ 4160213 h 10292500"/>
              <a:gd name="connsiteX2" fmla="*/ 9490224 w 9490800"/>
              <a:gd name="connsiteY2" fmla="*/ 4165440 h 10292500"/>
              <a:gd name="connsiteX3" fmla="*/ 1925015 w 9490800"/>
              <a:gd name="connsiteY3" fmla="*/ 10292500 h 10292500"/>
              <a:gd name="connsiteX4" fmla="*/ 1929609 w 9490800"/>
              <a:gd name="connsiteY4" fmla="*/ 10285466 h 10292500"/>
              <a:gd name="connsiteX5" fmla="*/ 0 w 9490800"/>
              <a:gd name="connsiteY5" fmla="*/ 6607557 h 10292500"/>
              <a:gd name="connsiteX6" fmla="*/ 464569 w 9490800"/>
              <a:gd name="connsiteY6" fmla="*/ 6383774 h 10292500"/>
              <a:gd name="connsiteX7" fmla="*/ 7130771 w 9490800"/>
              <a:gd name="connsiteY7" fmla="*/ 317416 h 10292500"/>
              <a:gd name="connsiteX8" fmla="*/ 7290585 w 9490800"/>
              <a:gd name="connsiteY8" fmla="*/ 0 h 10292500"/>
              <a:gd name="connsiteX0" fmla="*/ 7323385 w 9490800"/>
              <a:gd name="connsiteY0" fmla="*/ 0 h 10201112"/>
              <a:gd name="connsiteX1" fmla="*/ 9490800 w 9490800"/>
              <a:gd name="connsiteY1" fmla="*/ 4068825 h 10201112"/>
              <a:gd name="connsiteX2" fmla="*/ 9490224 w 9490800"/>
              <a:gd name="connsiteY2" fmla="*/ 4074052 h 10201112"/>
              <a:gd name="connsiteX3" fmla="*/ 1925015 w 9490800"/>
              <a:gd name="connsiteY3" fmla="*/ 10201112 h 10201112"/>
              <a:gd name="connsiteX4" fmla="*/ 1929609 w 9490800"/>
              <a:gd name="connsiteY4" fmla="*/ 10194078 h 10201112"/>
              <a:gd name="connsiteX5" fmla="*/ 0 w 9490800"/>
              <a:gd name="connsiteY5" fmla="*/ 6516169 h 10201112"/>
              <a:gd name="connsiteX6" fmla="*/ 464569 w 9490800"/>
              <a:gd name="connsiteY6" fmla="*/ 6292386 h 10201112"/>
              <a:gd name="connsiteX7" fmla="*/ 7130771 w 9490800"/>
              <a:gd name="connsiteY7" fmla="*/ 226028 h 10201112"/>
              <a:gd name="connsiteX8" fmla="*/ 7323385 w 9490800"/>
              <a:gd name="connsiteY8" fmla="*/ 0 h 10201112"/>
              <a:gd name="connsiteX0" fmla="*/ 7272730 w 9490800"/>
              <a:gd name="connsiteY0" fmla="*/ 0 h 10267522"/>
              <a:gd name="connsiteX1" fmla="*/ 9490800 w 9490800"/>
              <a:gd name="connsiteY1" fmla="*/ 4135235 h 10267522"/>
              <a:gd name="connsiteX2" fmla="*/ 9490224 w 9490800"/>
              <a:gd name="connsiteY2" fmla="*/ 4140462 h 10267522"/>
              <a:gd name="connsiteX3" fmla="*/ 1925015 w 9490800"/>
              <a:gd name="connsiteY3" fmla="*/ 10267522 h 10267522"/>
              <a:gd name="connsiteX4" fmla="*/ 1929609 w 9490800"/>
              <a:gd name="connsiteY4" fmla="*/ 10260488 h 10267522"/>
              <a:gd name="connsiteX5" fmla="*/ 0 w 9490800"/>
              <a:gd name="connsiteY5" fmla="*/ 6582579 h 10267522"/>
              <a:gd name="connsiteX6" fmla="*/ 464569 w 9490800"/>
              <a:gd name="connsiteY6" fmla="*/ 6358796 h 10267522"/>
              <a:gd name="connsiteX7" fmla="*/ 7130771 w 9490800"/>
              <a:gd name="connsiteY7" fmla="*/ 292438 h 10267522"/>
              <a:gd name="connsiteX8" fmla="*/ 7272730 w 9490800"/>
              <a:gd name="connsiteY8" fmla="*/ 0 h 10267522"/>
              <a:gd name="connsiteX0" fmla="*/ 7296305 w 9490800"/>
              <a:gd name="connsiteY0" fmla="*/ 0 h 10311058"/>
              <a:gd name="connsiteX1" fmla="*/ 9490800 w 9490800"/>
              <a:gd name="connsiteY1" fmla="*/ 4178771 h 10311058"/>
              <a:gd name="connsiteX2" fmla="*/ 9490224 w 9490800"/>
              <a:gd name="connsiteY2" fmla="*/ 4183998 h 10311058"/>
              <a:gd name="connsiteX3" fmla="*/ 1925015 w 9490800"/>
              <a:gd name="connsiteY3" fmla="*/ 10311058 h 10311058"/>
              <a:gd name="connsiteX4" fmla="*/ 1929609 w 9490800"/>
              <a:gd name="connsiteY4" fmla="*/ 10304024 h 10311058"/>
              <a:gd name="connsiteX5" fmla="*/ 0 w 9490800"/>
              <a:gd name="connsiteY5" fmla="*/ 6626115 h 10311058"/>
              <a:gd name="connsiteX6" fmla="*/ 464569 w 9490800"/>
              <a:gd name="connsiteY6" fmla="*/ 6402332 h 10311058"/>
              <a:gd name="connsiteX7" fmla="*/ 7130771 w 9490800"/>
              <a:gd name="connsiteY7" fmla="*/ 335974 h 10311058"/>
              <a:gd name="connsiteX8" fmla="*/ 7296305 w 9490800"/>
              <a:gd name="connsiteY8" fmla="*/ 0 h 10311058"/>
              <a:gd name="connsiteX0" fmla="*/ 7316265 w 9490800"/>
              <a:gd name="connsiteY0" fmla="*/ 0 h 10243948"/>
              <a:gd name="connsiteX1" fmla="*/ 9490800 w 9490800"/>
              <a:gd name="connsiteY1" fmla="*/ 4111661 h 10243948"/>
              <a:gd name="connsiteX2" fmla="*/ 9490224 w 9490800"/>
              <a:gd name="connsiteY2" fmla="*/ 4116888 h 10243948"/>
              <a:gd name="connsiteX3" fmla="*/ 1925015 w 9490800"/>
              <a:gd name="connsiteY3" fmla="*/ 10243948 h 10243948"/>
              <a:gd name="connsiteX4" fmla="*/ 1929609 w 9490800"/>
              <a:gd name="connsiteY4" fmla="*/ 10236914 h 10243948"/>
              <a:gd name="connsiteX5" fmla="*/ 0 w 9490800"/>
              <a:gd name="connsiteY5" fmla="*/ 6559005 h 10243948"/>
              <a:gd name="connsiteX6" fmla="*/ 464569 w 9490800"/>
              <a:gd name="connsiteY6" fmla="*/ 6335222 h 10243948"/>
              <a:gd name="connsiteX7" fmla="*/ 7130771 w 9490800"/>
              <a:gd name="connsiteY7" fmla="*/ 268864 h 10243948"/>
              <a:gd name="connsiteX8" fmla="*/ 7316265 w 9490800"/>
              <a:gd name="connsiteY8" fmla="*/ 0 h 1024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90800" h="10243948">
                <a:moveTo>
                  <a:pt x="7316265" y="0"/>
                </a:moveTo>
                <a:lnTo>
                  <a:pt x="9490800" y="4111661"/>
                </a:lnTo>
                <a:lnTo>
                  <a:pt x="9490224" y="4116888"/>
                </a:lnTo>
                <a:cubicBezTo>
                  <a:pt x="7484648" y="6699125"/>
                  <a:pt x="4897346" y="8807044"/>
                  <a:pt x="1925015" y="10243948"/>
                </a:cubicBezTo>
                <a:lnTo>
                  <a:pt x="1929609" y="10236914"/>
                </a:lnTo>
                <a:lnTo>
                  <a:pt x="0" y="6559005"/>
                </a:lnTo>
                <a:lnTo>
                  <a:pt x="464569" y="6335222"/>
                </a:lnTo>
                <a:cubicBezTo>
                  <a:pt x="3190505" y="4941023"/>
                  <a:pt x="5493652" y="2837825"/>
                  <a:pt x="7130771" y="268864"/>
                </a:cubicBezTo>
                <a:cubicBezTo>
                  <a:pt x="7214037" y="131661"/>
                  <a:pt x="7232999" y="137203"/>
                  <a:pt x="7316265" y="0"/>
                </a:cubicBezTo>
                <a:close/>
              </a:path>
            </a:pathLst>
          </a:custGeom>
          <a:solidFill>
            <a:srgbClr val="FFD400"/>
          </a:solidFill>
          <a:ln w="3175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6575" tIns="36575" rIns="36575" bIns="36575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spc="0" normalizeH="0" baseline="0" dirty="0">
              <a:solidFill>
                <a:srgbClr val="000000"/>
              </a:solidFill>
              <a:effectLst/>
              <a:uFillTx/>
              <a:latin typeface="Nunito Sans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999EAC0-3466-FA4A-B38F-F174D7D271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867" y="3102731"/>
            <a:ext cx="6122169" cy="2323713"/>
          </a:xfrm>
        </p:spPr>
        <p:txBody>
          <a:bodyPr>
            <a:spAutoFit/>
          </a:bodyPr>
          <a:lstStyle>
            <a:lvl1pPr>
              <a:defRPr b="1" i="0">
                <a:latin typeface="+mj-lt"/>
              </a:defRPr>
            </a:lvl1pPr>
          </a:lstStyle>
          <a:p>
            <a:r>
              <a:rPr lang="de-DE" dirty="0"/>
              <a:t>Mastertitelformat durch Klicken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F0ABD58-9AAF-6844-A621-CFD37736E5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84127" y="3102731"/>
            <a:ext cx="6920347" cy="646331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3600" b="0" i="0">
                <a:latin typeface="+mn-lt"/>
              </a:defRPr>
            </a:lvl1pPr>
            <a:lvl2pPr>
              <a:defRPr sz="3600" b="0" i="0"/>
            </a:lvl2pPr>
            <a:lvl3pPr>
              <a:defRPr sz="3600" b="0" i="0"/>
            </a:lvl3pPr>
            <a:lvl4pPr>
              <a:defRPr sz="2400" b="0" i="0">
                <a:latin typeface="Century Gothic" panose="020B0502020202020204" pitchFamily="34" charset="0"/>
              </a:defRPr>
            </a:lvl4pPr>
            <a:lvl5pPr>
              <a:defRPr sz="2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8D673B3-5858-EE45-89C3-FB6CFA7A4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4D3DACC-85F0-7B46-A804-4FC38B875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EFDCA7-CDD1-694D-B820-0EE5C3175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75566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Aufzählung, 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5">
            <a:extLst>
              <a:ext uri="{FF2B5EF4-FFF2-40B4-BE49-F238E27FC236}">
                <a16:creationId xmlns:a16="http://schemas.microsoft.com/office/drawing/2014/main" id="{E637B204-F4D0-C94A-89CE-E240390331A9}"/>
              </a:ext>
            </a:extLst>
          </p:cNvPr>
          <p:cNvSpPr>
            <a:spLocks noChangeAspect="1"/>
          </p:cNvSpPr>
          <p:nvPr userDrawn="1"/>
        </p:nvSpPr>
        <p:spPr>
          <a:xfrm>
            <a:off x="-1526959" y="0"/>
            <a:ext cx="15730102" cy="10111666"/>
          </a:xfrm>
          <a:custGeom>
            <a:avLst/>
            <a:gdLst>
              <a:gd name="connsiteX0" fmla="*/ 14270106 w 16440318"/>
              <a:gd name="connsiteY0" fmla="*/ 0 h 10994501"/>
              <a:gd name="connsiteX1" fmla="*/ 16440318 w 16440318"/>
              <a:gd name="connsiteY1" fmla="*/ 0 h 10994501"/>
              <a:gd name="connsiteX2" fmla="*/ 16429222 w 16440318"/>
              <a:gd name="connsiteY2" fmla="*/ 438846 h 10994501"/>
              <a:gd name="connsiteX3" fmla="*/ 5315384 w 16440318"/>
              <a:gd name="connsiteY3" fmla="*/ 10994501 h 10994501"/>
              <a:gd name="connsiteX4" fmla="*/ 324342 w 16440318"/>
              <a:gd name="connsiteY4" fmla="*/ 9815197 h 10994501"/>
              <a:gd name="connsiteX5" fmla="*/ 0 w 16440318"/>
              <a:gd name="connsiteY5" fmla="*/ 9645013 h 10994501"/>
              <a:gd name="connsiteX6" fmla="*/ 0 w 16440318"/>
              <a:gd name="connsiteY6" fmla="*/ 7074221 h 10994501"/>
              <a:gd name="connsiteX7" fmla="*/ 374054 w 16440318"/>
              <a:gd name="connsiteY7" fmla="*/ 7339367 h 10994501"/>
              <a:gd name="connsiteX8" fmla="*/ 5315384 w 16440318"/>
              <a:gd name="connsiteY8" fmla="*/ 8824289 h 10994501"/>
              <a:gd name="connsiteX9" fmla="*/ 14261834 w 16440318"/>
              <a:gd name="connsiteY9" fmla="*/ 327167 h 1099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40318" h="10994501">
                <a:moveTo>
                  <a:pt x="14270106" y="0"/>
                </a:moveTo>
                <a:lnTo>
                  <a:pt x="16440318" y="0"/>
                </a:lnTo>
                <a:lnTo>
                  <a:pt x="16429222" y="438846"/>
                </a:lnTo>
                <a:cubicBezTo>
                  <a:pt x="16131170" y="6318712"/>
                  <a:pt x="11269318" y="10994501"/>
                  <a:pt x="5315384" y="10994501"/>
                </a:cubicBezTo>
                <a:cubicBezTo>
                  <a:pt x="3520800" y="10994501"/>
                  <a:pt x="1825431" y="10569711"/>
                  <a:pt x="324342" y="9815197"/>
                </a:cubicBezTo>
                <a:lnTo>
                  <a:pt x="0" y="9645013"/>
                </a:lnTo>
                <a:lnTo>
                  <a:pt x="0" y="7074221"/>
                </a:lnTo>
                <a:lnTo>
                  <a:pt x="374054" y="7339367"/>
                </a:lnTo>
                <a:cubicBezTo>
                  <a:pt x="1790438" y="8277775"/>
                  <a:pt x="3489088" y="8824289"/>
                  <a:pt x="5315384" y="8824289"/>
                </a:cubicBezTo>
                <a:cubicBezTo>
                  <a:pt x="10108200" y="8824289"/>
                  <a:pt x="14021906" y="5060359"/>
                  <a:pt x="14261834" y="327167"/>
                </a:cubicBezTo>
                <a:close/>
              </a:path>
            </a:pathLst>
          </a:custGeom>
          <a:solidFill>
            <a:srgbClr val="FFD400"/>
          </a:solidFill>
          <a:ln w="3175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6575" tIns="36575" rIns="36575" bIns="36575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Nunito Sans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843C3C9-8786-404C-8503-B9DE5CBDB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1924186"/>
            <a:ext cx="10216188" cy="836126"/>
          </a:xfrm>
        </p:spPr>
        <p:txBody>
          <a:bodyPr>
            <a:spAutoFit/>
          </a:bodyPr>
          <a:lstStyle>
            <a:lvl1pPr>
              <a:defRPr b="1" i="0">
                <a:latin typeface="Nunito Sans Extra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7B0606-FCA0-B04B-AF22-4CB976B93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64DE87C-B778-AB45-A296-404829D1F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9940D1F-7C80-4B48-BC87-10E51CD68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Nunito Sans" pitchFamily="2" charset="77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991C7A2-D44F-324D-AD5F-1D2F536A6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2867" y="3605921"/>
            <a:ext cx="10217150" cy="488315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75657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nd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C9436859-7127-CF4C-B380-A81687B636C3}"/>
              </a:ext>
            </a:extLst>
          </p:cNvPr>
          <p:cNvSpPr/>
          <p:nvPr userDrawn="1"/>
        </p:nvSpPr>
        <p:spPr>
          <a:xfrm>
            <a:off x="14235545" y="311727"/>
            <a:ext cx="2660073" cy="1974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Nunito Sans" pitchFamily="2" charset="77"/>
            </a:endParaRPr>
          </a:p>
        </p:txBody>
      </p:sp>
      <p:sp>
        <p:nvSpPr>
          <p:cNvPr id="6" name="Freihandform 5">
            <a:extLst>
              <a:ext uri="{FF2B5EF4-FFF2-40B4-BE49-F238E27FC236}">
                <a16:creationId xmlns:a16="http://schemas.microsoft.com/office/drawing/2014/main" id="{ED8C890C-C62D-8945-9FF7-051F1237D470}"/>
              </a:ext>
            </a:extLst>
          </p:cNvPr>
          <p:cNvSpPr/>
          <p:nvPr userDrawn="1"/>
        </p:nvSpPr>
        <p:spPr>
          <a:xfrm>
            <a:off x="819084" y="0"/>
            <a:ext cx="15702095" cy="9753600"/>
          </a:xfrm>
          <a:custGeom>
            <a:avLst/>
            <a:gdLst>
              <a:gd name="connsiteX0" fmla="*/ 11717431 w 15702095"/>
              <a:gd name="connsiteY0" fmla="*/ 0 h 9753600"/>
              <a:gd name="connsiteX1" fmla="*/ 13906200 w 15702095"/>
              <a:gd name="connsiteY1" fmla="*/ 0 h 9753600"/>
              <a:gd name="connsiteX2" fmla="*/ 13909297 w 15702095"/>
              <a:gd name="connsiteY2" fmla="*/ 3576 h 9753600"/>
              <a:gd name="connsiteX3" fmla="*/ 15702095 w 15702095"/>
              <a:gd name="connsiteY3" fmla="*/ 4997571 h 9753600"/>
              <a:gd name="connsiteX4" fmla="*/ 14142370 w 15702095"/>
              <a:gd name="connsiteY4" fmla="*/ 9694977 h 9753600"/>
              <a:gd name="connsiteX5" fmla="*/ 14096301 w 15702095"/>
              <a:gd name="connsiteY5" fmla="*/ 9753600 h 9753600"/>
              <a:gd name="connsiteX6" fmla="*/ 12010536 w 15702095"/>
              <a:gd name="connsiteY6" fmla="*/ 9753600 h 9753600"/>
              <a:gd name="connsiteX7" fmla="*/ 12100445 w 15702095"/>
              <a:gd name="connsiteY7" fmla="*/ 9675719 h 9753600"/>
              <a:gd name="connsiteX8" fmla="*/ 14171007 w 15702095"/>
              <a:gd name="connsiteY8" fmla="*/ 4997571 h 9753600"/>
              <a:gd name="connsiteX9" fmla="*/ 11871128 w 15702095"/>
              <a:gd name="connsiteY9" fmla="*/ 120783 h 9753600"/>
              <a:gd name="connsiteX10" fmla="*/ 1795895 w 15702095"/>
              <a:gd name="connsiteY10" fmla="*/ 0 h 9753600"/>
              <a:gd name="connsiteX11" fmla="*/ 3984665 w 15702095"/>
              <a:gd name="connsiteY11" fmla="*/ 0 h 9753600"/>
              <a:gd name="connsiteX12" fmla="*/ 3830967 w 15702095"/>
              <a:gd name="connsiteY12" fmla="*/ 120783 h 9753600"/>
              <a:gd name="connsiteX13" fmla="*/ 1531088 w 15702095"/>
              <a:gd name="connsiteY13" fmla="*/ 4997571 h 9753600"/>
              <a:gd name="connsiteX14" fmla="*/ 3601650 w 15702095"/>
              <a:gd name="connsiteY14" fmla="*/ 9675719 h 9753600"/>
              <a:gd name="connsiteX15" fmla="*/ 3691559 w 15702095"/>
              <a:gd name="connsiteY15" fmla="*/ 9753600 h 9753600"/>
              <a:gd name="connsiteX16" fmla="*/ 1605794 w 15702095"/>
              <a:gd name="connsiteY16" fmla="*/ 9753600 h 9753600"/>
              <a:gd name="connsiteX17" fmla="*/ 1559726 w 15702095"/>
              <a:gd name="connsiteY17" fmla="*/ 9694977 h 9753600"/>
              <a:gd name="connsiteX18" fmla="*/ 0 w 15702095"/>
              <a:gd name="connsiteY18" fmla="*/ 4997571 h 9753600"/>
              <a:gd name="connsiteX19" fmla="*/ 1792798 w 15702095"/>
              <a:gd name="connsiteY19" fmla="*/ 3576 h 975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702095" h="9753600">
                <a:moveTo>
                  <a:pt x="11717431" y="0"/>
                </a:moveTo>
                <a:lnTo>
                  <a:pt x="13906200" y="0"/>
                </a:lnTo>
                <a:lnTo>
                  <a:pt x="13909297" y="3576"/>
                </a:lnTo>
                <a:cubicBezTo>
                  <a:pt x="15029295" y="1360700"/>
                  <a:pt x="15702095" y="3100565"/>
                  <a:pt x="15702095" y="4997571"/>
                </a:cubicBezTo>
                <a:cubicBezTo>
                  <a:pt x="15702095" y="6759077"/>
                  <a:pt x="15121977" y="8385088"/>
                  <a:pt x="14142370" y="9694977"/>
                </a:cubicBezTo>
                <a:lnTo>
                  <a:pt x="14096301" y="9753600"/>
                </a:lnTo>
                <a:lnTo>
                  <a:pt x="12010536" y="9753600"/>
                </a:lnTo>
                <a:lnTo>
                  <a:pt x="12100445" y="9675719"/>
                </a:lnTo>
                <a:cubicBezTo>
                  <a:pt x="13372435" y="8519622"/>
                  <a:pt x="14171007" y="6851855"/>
                  <a:pt x="14171007" y="4997571"/>
                </a:cubicBezTo>
                <a:cubicBezTo>
                  <a:pt x="14171007" y="3034211"/>
                  <a:pt x="13275722" y="1279956"/>
                  <a:pt x="11871128" y="120783"/>
                </a:cubicBezTo>
                <a:close/>
                <a:moveTo>
                  <a:pt x="1795895" y="0"/>
                </a:moveTo>
                <a:lnTo>
                  <a:pt x="3984665" y="0"/>
                </a:lnTo>
                <a:lnTo>
                  <a:pt x="3830967" y="120783"/>
                </a:lnTo>
                <a:cubicBezTo>
                  <a:pt x="2426373" y="1279956"/>
                  <a:pt x="1531088" y="3034211"/>
                  <a:pt x="1531088" y="4997571"/>
                </a:cubicBezTo>
                <a:cubicBezTo>
                  <a:pt x="1531088" y="6851855"/>
                  <a:pt x="2329660" y="8519622"/>
                  <a:pt x="3601650" y="9675719"/>
                </a:cubicBezTo>
                <a:lnTo>
                  <a:pt x="3691559" y="9753600"/>
                </a:lnTo>
                <a:lnTo>
                  <a:pt x="1605794" y="9753600"/>
                </a:lnTo>
                <a:lnTo>
                  <a:pt x="1559726" y="9694977"/>
                </a:lnTo>
                <a:cubicBezTo>
                  <a:pt x="580118" y="8385088"/>
                  <a:pt x="0" y="6759077"/>
                  <a:pt x="0" y="4997571"/>
                </a:cubicBezTo>
                <a:cubicBezTo>
                  <a:pt x="0" y="3100565"/>
                  <a:pt x="672800" y="1360700"/>
                  <a:pt x="1792798" y="3576"/>
                </a:cubicBezTo>
                <a:close/>
              </a:path>
            </a:pathLst>
          </a:custGeom>
          <a:solidFill>
            <a:srgbClr val="FFD400"/>
          </a:solidFill>
          <a:ln w="3175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6575" tIns="36575" rIns="36575" bIns="36575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Nunito Sans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B46F303-0CE3-9443-9288-9D5E80432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BA814BD-4734-AE49-BC13-B6F421014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5BBCFE-6AAF-F147-90BF-7151FCE85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F547D0F-AC5C-544D-9B81-B176D550DD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05494" y="2697614"/>
            <a:ext cx="7929273" cy="507831"/>
          </a:xfrm>
          <a:solidFill>
            <a:srgbClr val="FFD500"/>
          </a:solidFill>
        </p:spPr>
        <p:txBody>
          <a:bodyPr anchor="ctr" anchorCtr="0">
            <a:spAutoFit/>
          </a:bodyPr>
          <a:lstStyle>
            <a:lvl1pPr marL="0" indent="0" algn="ctr">
              <a:buNone/>
              <a:defRPr b="0" i="0">
                <a:latin typeface="+mn-lt"/>
              </a:defRPr>
            </a:lvl1pPr>
            <a:lvl2pPr>
              <a:defRPr b="0" i="0"/>
            </a:lvl2pPr>
            <a:lvl3pPr>
              <a:defRPr b="0" i="0"/>
            </a:lvl3pPr>
            <a:lvl4pPr>
              <a:defRPr b="0" i="0">
                <a:latin typeface="Century Gothic" panose="020B0502020202020204" pitchFamily="34" charset="0"/>
              </a:defRPr>
            </a:lvl4pPr>
            <a:lvl5pPr>
              <a:defRPr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de-DE" dirty="0"/>
              <a:t>Mastertextformat durch Klicken bearbeiten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E2666289-53F3-CE47-93D0-1493D46788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47528" y="3895293"/>
            <a:ext cx="5245100" cy="2900363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800" b="1" i="0">
                <a:latin typeface="+mj-lt"/>
              </a:defRPr>
            </a:lvl1pPr>
            <a:lvl2pPr marL="457200" indent="0">
              <a:buFontTx/>
              <a:buNone/>
              <a:defRPr sz="4800" b="1">
                <a:latin typeface="+mj-lt"/>
              </a:defRPr>
            </a:lvl2pPr>
            <a:lvl3pPr marL="914400" indent="0">
              <a:buFontTx/>
              <a:buNone/>
              <a:defRPr sz="4800" b="1">
                <a:latin typeface="+mj-lt"/>
              </a:defRPr>
            </a:lvl3pPr>
            <a:lvl4pPr marL="1371600" indent="0">
              <a:buFontTx/>
              <a:buNone/>
              <a:defRPr sz="4800" b="1">
                <a:latin typeface="+mj-lt"/>
              </a:defRPr>
            </a:lvl4pPr>
            <a:lvl5pPr marL="1828800" indent="0">
              <a:buFontTx/>
              <a:buNone/>
              <a:defRPr sz="4800" b="1">
                <a:latin typeface="+mj-lt"/>
              </a:defRPr>
            </a:lvl5pPr>
          </a:lstStyle>
          <a:p>
            <a:pPr lvl="0"/>
            <a:r>
              <a:rPr lang="de-DE" dirty="0"/>
              <a:t>Formatvorlage des Textmasters bearbeiten</a:t>
            </a:r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50C81CC1-72F9-5248-A8A1-DB37E8F0DE9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1870198" y="3895293"/>
            <a:ext cx="5227638" cy="2900363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800" b="1" i="0">
                <a:latin typeface="+mj-lt"/>
              </a:defRPr>
            </a:lvl1pPr>
            <a:lvl2pPr marL="457200" indent="0" algn="ctr">
              <a:lnSpc>
                <a:spcPct val="100000"/>
              </a:lnSpc>
              <a:buNone/>
              <a:defRPr sz="4800" b="1">
                <a:latin typeface="+mj-lt"/>
              </a:defRPr>
            </a:lvl2pPr>
            <a:lvl3pPr marL="914400" indent="0" algn="ctr">
              <a:lnSpc>
                <a:spcPct val="100000"/>
              </a:lnSpc>
              <a:buNone/>
              <a:defRPr sz="4800" b="1">
                <a:latin typeface="+mj-lt"/>
              </a:defRPr>
            </a:lvl3pPr>
            <a:lvl4pPr marL="1371600" indent="0" algn="ctr">
              <a:lnSpc>
                <a:spcPct val="100000"/>
              </a:lnSpc>
              <a:buNone/>
              <a:defRPr sz="4800" b="1">
                <a:latin typeface="+mj-lt"/>
              </a:defRPr>
            </a:lvl4pPr>
            <a:lvl5pPr marL="1828800" indent="0" algn="ctr">
              <a:buNone/>
              <a:defRPr sz="4600" b="1">
                <a:latin typeface="+mj-lt"/>
              </a:defRPr>
            </a:lvl5pPr>
          </a:lstStyle>
          <a:p>
            <a:pPr lvl="0"/>
            <a:r>
              <a:rPr lang="de-DE" dirty="0"/>
              <a:t>Formatvorlage des Textmasters bearbeiten</a:t>
            </a:r>
          </a:p>
        </p:txBody>
      </p:sp>
      <p:sp>
        <p:nvSpPr>
          <p:cNvPr id="17" name="Inhaltsplatzhalter 16">
            <a:extLst>
              <a:ext uri="{FF2B5EF4-FFF2-40B4-BE49-F238E27FC236}">
                <a16:creationId xmlns:a16="http://schemas.microsoft.com/office/drawing/2014/main" id="{7FED5972-A857-134B-B285-228F3F588D1D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88925" y="3895293"/>
            <a:ext cx="5227638" cy="290036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600" b="1" i="0">
                <a:latin typeface="+mj-lt"/>
              </a:defRPr>
            </a:lvl1pPr>
            <a:lvl2pPr marL="457200" indent="0" algn="ctr">
              <a:lnSpc>
                <a:spcPct val="100000"/>
              </a:lnSpc>
              <a:buNone/>
              <a:defRPr b="1">
                <a:latin typeface="+mj-lt"/>
              </a:defRPr>
            </a:lvl2pPr>
            <a:lvl3pPr marL="914400" indent="0" algn="ctr">
              <a:lnSpc>
                <a:spcPct val="100000"/>
              </a:lnSpc>
              <a:buNone/>
              <a:defRPr b="1">
                <a:latin typeface="+mj-lt"/>
              </a:defRPr>
            </a:lvl3pPr>
            <a:lvl4pPr marL="1371600" indent="0" algn="ctr">
              <a:lnSpc>
                <a:spcPct val="100000"/>
              </a:lnSpc>
              <a:buNone/>
              <a:defRPr b="1">
                <a:latin typeface="+mj-lt"/>
              </a:defRPr>
            </a:lvl4pPr>
            <a:lvl5pPr marL="1828800" indent="0" algn="ctr">
              <a:lnSpc>
                <a:spcPct val="100000"/>
              </a:lnSpc>
              <a:buNone/>
              <a:defRPr b="1">
                <a:latin typeface="+mj-lt"/>
              </a:defRPr>
            </a:lvl5pPr>
          </a:lstStyle>
          <a:p>
            <a:pPr lvl="0"/>
            <a:r>
              <a:rPr lang="de-DE" dirty="0"/>
              <a:t>Formatvorlage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71504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2FC87B12-24D4-4F8E-A905-7144A57B4895}"/>
              </a:ext>
            </a:extLst>
          </p:cNvPr>
          <p:cNvSpPr/>
          <p:nvPr userDrawn="1"/>
        </p:nvSpPr>
        <p:spPr>
          <a:xfrm>
            <a:off x="0" y="0"/>
            <a:ext cx="14289579" cy="97536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0" i="0" dirty="0">
              <a:latin typeface="Nunito Sans" pitchFamily="2" charset="77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631CF29-EE55-B541-B73B-6C428D756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2950763"/>
            <a:ext cx="10748055" cy="2798496"/>
          </a:xfrm>
        </p:spPr>
        <p:txBody>
          <a:bodyPr anchor="b" anchorCtr="0"/>
          <a:lstStyle>
            <a:lvl1pPr>
              <a:lnSpc>
                <a:spcPts val="7000"/>
              </a:lnSpc>
              <a:defRPr sz="6000" i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AEFA23D-3021-48CD-833D-2536F87C13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2867" y="5794319"/>
            <a:ext cx="10746788" cy="1423987"/>
          </a:xfrm>
        </p:spPr>
        <p:txBody>
          <a:bodyPr/>
          <a:lstStyle>
            <a:lvl1pPr>
              <a:buNone/>
              <a:defRPr sz="2400" b="0" i="0">
                <a:latin typeface="+mn-lt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116F7B6-3AF4-B942-98DC-1C84C26001C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89473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7735581-A857-8E4D-94FE-3C5147C21F67}"/>
              </a:ext>
            </a:extLst>
          </p:cNvPr>
          <p:cNvSpPr/>
          <p:nvPr userDrawn="1"/>
        </p:nvSpPr>
        <p:spPr>
          <a:xfrm>
            <a:off x="0" y="0"/>
            <a:ext cx="17340263" cy="975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0" i="0" dirty="0">
              <a:latin typeface="Nunito Sans" pitchFamily="2" charset="77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143CEDE-6A90-A440-BF34-1656BB781A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759" y="-3361571"/>
            <a:ext cx="16476745" cy="16476743"/>
          </a:xfrm>
          <a:custGeom>
            <a:avLst/>
            <a:gdLst>
              <a:gd name="connsiteX0" fmla="*/ 0 w 16476745"/>
              <a:gd name="connsiteY0" fmla="*/ 0 h 16476743"/>
              <a:gd name="connsiteX1" fmla="*/ 863640 w 16476745"/>
              <a:gd name="connsiteY1" fmla="*/ 0 h 16476743"/>
              <a:gd name="connsiteX2" fmla="*/ 863640 w 16476745"/>
              <a:gd name="connsiteY2" fmla="*/ 3361571 h 16476743"/>
              <a:gd name="connsiteX3" fmla="*/ 16141740 w 16476745"/>
              <a:gd name="connsiteY3" fmla="*/ 3361571 h 16476743"/>
              <a:gd name="connsiteX4" fmla="*/ 16141740 w 16476745"/>
              <a:gd name="connsiteY4" fmla="*/ 0 h 16476743"/>
              <a:gd name="connsiteX5" fmla="*/ 16476745 w 16476745"/>
              <a:gd name="connsiteY5" fmla="*/ 0 h 16476743"/>
              <a:gd name="connsiteX6" fmla="*/ 16476745 w 16476745"/>
              <a:gd name="connsiteY6" fmla="*/ 16476743 h 16476743"/>
              <a:gd name="connsiteX7" fmla="*/ 10769641 w 16476745"/>
              <a:gd name="connsiteY7" fmla="*/ 16476743 h 16476743"/>
              <a:gd name="connsiteX8" fmla="*/ 10769641 w 16476745"/>
              <a:gd name="connsiteY8" fmla="*/ 16258421 h 16476743"/>
              <a:gd name="connsiteX9" fmla="*/ 15474991 w 16476745"/>
              <a:gd name="connsiteY9" fmla="*/ 16258421 h 16476743"/>
              <a:gd name="connsiteX10" fmla="*/ 15474991 w 16476745"/>
              <a:gd name="connsiteY10" fmla="*/ 13115171 h 16476743"/>
              <a:gd name="connsiteX11" fmla="*/ 730291 w 16476745"/>
              <a:gd name="connsiteY11" fmla="*/ 13115171 h 16476743"/>
              <a:gd name="connsiteX12" fmla="*/ 730291 w 16476745"/>
              <a:gd name="connsiteY12" fmla="*/ 16258421 h 16476743"/>
              <a:gd name="connsiteX13" fmla="*/ 4521242 w 16476745"/>
              <a:gd name="connsiteY13" fmla="*/ 16258421 h 16476743"/>
              <a:gd name="connsiteX14" fmla="*/ 4521242 w 16476745"/>
              <a:gd name="connsiteY14" fmla="*/ 16476743 h 16476743"/>
              <a:gd name="connsiteX15" fmla="*/ 0 w 16476745"/>
              <a:gd name="connsiteY15" fmla="*/ 16476743 h 164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476745" h="16476743">
                <a:moveTo>
                  <a:pt x="0" y="0"/>
                </a:moveTo>
                <a:lnTo>
                  <a:pt x="863640" y="0"/>
                </a:lnTo>
                <a:lnTo>
                  <a:pt x="863640" y="3361571"/>
                </a:lnTo>
                <a:lnTo>
                  <a:pt x="16141740" y="3361571"/>
                </a:lnTo>
                <a:lnTo>
                  <a:pt x="16141740" y="0"/>
                </a:lnTo>
                <a:lnTo>
                  <a:pt x="16476745" y="0"/>
                </a:lnTo>
                <a:lnTo>
                  <a:pt x="16476745" y="16476743"/>
                </a:lnTo>
                <a:lnTo>
                  <a:pt x="10769641" y="16476743"/>
                </a:lnTo>
                <a:lnTo>
                  <a:pt x="10769641" y="16258421"/>
                </a:lnTo>
                <a:lnTo>
                  <a:pt x="15474991" y="16258421"/>
                </a:lnTo>
                <a:lnTo>
                  <a:pt x="15474991" y="13115171"/>
                </a:lnTo>
                <a:lnTo>
                  <a:pt x="730291" y="13115171"/>
                </a:lnTo>
                <a:lnTo>
                  <a:pt x="730291" y="16258421"/>
                </a:lnTo>
                <a:lnTo>
                  <a:pt x="4521242" y="16258421"/>
                </a:lnTo>
                <a:lnTo>
                  <a:pt x="4521242" y="16476743"/>
                </a:lnTo>
                <a:lnTo>
                  <a:pt x="0" y="16476743"/>
                </a:lnTo>
                <a:close/>
              </a:path>
            </a:pathLst>
          </a:custGeom>
        </p:spPr>
      </p:pic>
      <p:pic>
        <p:nvPicPr>
          <p:cNvPr id="6" name="Bild 6">
            <a:extLst>
              <a:ext uri="{FF2B5EF4-FFF2-40B4-BE49-F238E27FC236}">
                <a16:creationId xmlns:a16="http://schemas.microsoft.com/office/drawing/2014/main" id="{CBB4E9AA-132F-A742-B661-702946270F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682" y="3150431"/>
            <a:ext cx="11208254" cy="345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7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EB4977-E31F-C746-BA40-A433623E8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867" y="2832846"/>
            <a:ext cx="14080376" cy="6048353"/>
          </a:xfrm>
        </p:spPr>
        <p:txBody>
          <a:bodyPr/>
          <a:lstStyle>
            <a:lvl1pPr>
              <a:defRPr b="0" i="0">
                <a:latin typeface="+mn-lt"/>
                <a:cs typeface="Times New Roman" panose="02020603050405020304" pitchFamily="18" charset="0"/>
              </a:defRPr>
            </a:lvl1pPr>
            <a:lvl2pPr>
              <a:defRPr b="0" i="0">
                <a:latin typeface="Nunito Sans" pitchFamily="2" charset="77"/>
                <a:cs typeface="Times New Roman" panose="02020603050405020304" pitchFamily="18" charset="0"/>
              </a:defRPr>
            </a:lvl2pPr>
            <a:lvl3pPr>
              <a:buClr>
                <a:schemeClr val="tx1"/>
              </a:buClr>
              <a:defRPr b="0" i="0">
                <a:latin typeface="Nunito Sans" pitchFamily="2" charset="77"/>
                <a:cs typeface="Times New Roman" panose="02020603050405020304" pitchFamily="18" charset="0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F4F3F167-808A-104E-9B08-EFE03FDB7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EC8095FC-3A2F-944E-83F9-01F443E39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E7E7458-7AA6-B442-9D81-F89B952A35B4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F4924A3A-0AFE-BD45-9ED0-AF0B2BBF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36124B35-FC11-3647-A49E-4A83C5B42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2477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Subline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5393498C-987E-E042-9569-75F95CBD6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867" y="3736935"/>
            <a:ext cx="14080376" cy="5144264"/>
          </a:xfrm>
        </p:spPr>
        <p:txBody>
          <a:bodyPr/>
          <a:lstStyle>
            <a:lvl1pPr>
              <a:defRPr b="0" i="0">
                <a:latin typeface="+mn-lt"/>
                <a:cs typeface="Times New Roman" panose="02020603050405020304" pitchFamily="18" charset="0"/>
              </a:defRPr>
            </a:lvl1pPr>
            <a:lvl2pPr>
              <a:defRPr b="0" i="0">
                <a:latin typeface="Nunito Sans" pitchFamily="2" charset="77"/>
                <a:cs typeface="Times New Roman" panose="02020603050405020304" pitchFamily="18" charset="0"/>
              </a:defRPr>
            </a:lvl2pPr>
            <a:lvl3pPr>
              <a:defRPr b="0" i="0">
                <a:latin typeface="Nunito Sans" pitchFamily="2" charset="77"/>
                <a:cs typeface="Times New Roman" panose="02020603050405020304" pitchFamily="18" charset="0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B1F797A2-D230-D64C-890A-D9B69571A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9DD6ADC9-109C-9B46-B3E7-66D4DB222D74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FE4FA4E7-7040-9647-80A4-53B94411C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FA3CAF7B-51C5-BA4E-BA70-9F4977CB2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39FD3EBB-6B10-B444-BEB1-03AA8044B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614932"/>
            <a:ext cx="11391554" cy="188595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D5EC289E-A590-E449-A888-CBB1BB2E509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22866" y="2690438"/>
            <a:ext cx="11391553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14484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EDE9D6-4962-3A40-A4B9-7EE07CF6E5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2866" y="2689199"/>
            <a:ext cx="6840000" cy="619200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1DF1766-0D4F-794A-B4ED-A6D38D1C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68400" y="2692800"/>
            <a:ext cx="6840000" cy="6192000"/>
          </a:xfrm>
        </p:spPr>
        <p:txBody>
          <a:bodyPr anchor="t" anchorCtr="0"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0C99921B-6875-BA4C-830A-C4AA0450F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6AB59A8-283A-DC46-A088-30A29E7C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5498527B-3156-8343-BC19-ACD306975E8B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9A04C6EB-66D9-234A-B254-E2E87BAD1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480F00C-A418-4742-8FFE-40416312F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356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el, Subline und Inhalt gete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90086D-8114-4C49-95ED-0FCDA38D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75467"/>
            <a:ext cx="6840000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3730624"/>
            <a:ext cx="6840000" cy="5141913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4ACF1AC-182B-F74A-B5E9-E5AE520DC5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168400" y="2675467"/>
            <a:ext cx="6840000" cy="886883"/>
          </a:xfrm>
        </p:spPr>
        <p:txBody>
          <a:bodyPr anchor="t" anchorCtr="0">
            <a:noAutofit/>
          </a:bodyPr>
          <a:lstStyle>
            <a:lvl1pPr marL="0" indent="0">
              <a:buNone/>
              <a:defRPr sz="2800" b="0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C652DD-A060-0C48-B799-CCA374E7E5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68400" y="3730624"/>
            <a:ext cx="6840000" cy="5141914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Nunito Sans" pitchFamily="2" charset="77"/>
              </a:defRPr>
            </a:lvl2pPr>
            <a:lvl3pPr>
              <a:defRPr b="0" i="0">
                <a:latin typeface="Nunito Sans" pitchFamily="2" charset="77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1C6AB4-230F-4C44-8E6E-4451B162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05DD3933-899A-1742-9F07-82DF4F95D128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FAB672-8768-1A42-BFA3-33B71DE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00F10BB-48B2-634B-8053-341EB4E5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975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oßem Bild;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2689200"/>
            <a:ext cx="6840000" cy="619200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1C6AB4-230F-4C44-8E6E-4451B162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FDAF3DE6-FE8D-0344-A443-381B4F751E58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FAB672-8768-1A42-BFA3-33B71DE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00F10BB-48B2-634B-8053-341EB4E5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8400" y="2789238"/>
            <a:ext cx="8459075" cy="60833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199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mit großem Bild;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D1BE-2FC9-0445-BF57-C38F2876E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615600"/>
            <a:ext cx="11124000" cy="1885950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D706D39-A80A-F640-A3A3-32E40B5D7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1600" y="2689200"/>
            <a:ext cx="6840000" cy="6192000"/>
          </a:xfr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1C6AB4-230F-4C44-8E6E-4451B162E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FDAF3DE6-FE8D-0344-A443-381B4F751E58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FAB672-8768-1A42-BFA3-33B71DEB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00F10BB-48B2-634B-8053-341EB4E5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60B04D0E-9637-444C-86E4-565C29C0EE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7712" y="2789238"/>
            <a:ext cx="4799876" cy="6083300"/>
          </a:xfrm>
        </p:spPr>
        <p:txBody>
          <a:bodyPr/>
          <a:lstStyle>
            <a:lvl1pPr>
              <a:buNone/>
              <a:defRPr b="0" i="0">
                <a:latin typeface="+mn-lt"/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85976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2670F3C-A1E4-EC46-8070-06B5E3858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614932"/>
            <a:ext cx="11391554" cy="1885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F463EC-C7B8-874B-8668-E63EF3CAD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89199"/>
            <a:ext cx="14080990" cy="619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27B18F-97FE-FE42-959A-C7FE5DCA89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C8A3C9A-D2FE-2F47-9395-F458A5F5A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435245-6837-4342-944C-F31370256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73B70E6-B653-4656-9680-B385D6A3A8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92" t="10895" r="6669" b="10241"/>
          <a:stretch/>
        </p:blipFill>
        <p:spPr>
          <a:xfrm>
            <a:off x="15003856" y="668719"/>
            <a:ext cx="1633265" cy="13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9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698" r:id="rId2"/>
    <p:sldLayoutId id="2147483715" r:id="rId3"/>
    <p:sldLayoutId id="2147483709" r:id="rId4"/>
    <p:sldLayoutId id="2147483700" r:id="rId5"/>
    <p:sldLayoutId id="2147483699" r:id="rId6"/>
    <p:sldLayoutId id="2147483738" r:id="rId7"/>
    <p:sldLayoutId id="2147483714" r:id="rId8"/>
    <p:sldLayoutId id="2147483789" r:id="rId9"/>
    <p:sldLayoutId id="2147483713" r:id="rId10"/>
    <p:sldLayoutId id="2147483790" r:id="rId11"/>
    <p:sldLayoutId id="2147483720" r:id="rId12"/>
    <p:sldLayoutId id="2147483791" r:id="rId13"/>
    <p:sldLayoutId id="2147483719" r:id="rId14"/>
    <p:sldLayoutId id="2147483792" r:id="rId15"/>
    <p:sldLayoutId id="2147483716" r:id="rId16"/>
    <p:sldLayoutId id="2147483718" r:id="rId17"/>
    <p:sldLayoutId id="2147483759" r:id="rId18"/>
    <p:sldLayoutId id="2147483710" r:id="rId19"/>
    <p:sldLayoutId id="2147483752" r:id="rId20"/>
    <p:sldLayoutId id="2147483757" r:id="rId21"/>
    <p:sldLayoutId id="2147483758" r:id="rId22"/>
    <p:sldLayoutId id="2147483701" r:id="rId23"/>
    <p:sldLayoutId id="2147483702" r:id="rId24"/>
    <p:sldLayoutId id="2147483781" r:id="rId25"/>
  </p:sldLayoutIdLst>
  <p:hf hdr="0"/>
  <p:txStyles>
    <p:titleStyle>
      <a:lvl1pPr algn="l" defTabSz="914400" rtl="0" eaLnBrk="1" latinLnBrk="0" hangingPunct="1">
        <a:lnSpc>
          <a:spcPts val="5800"/>
        </a:lnSpc>
        <a:spcBef>
          <a:spcPct val="0"/>
        </a:spcBef>
        <a:buNone/>
        <a:defRPr sz="4800" b="1" i="0" kern="1200" cap="none" baseline="0">
          <a:solidFill>
            <a:schemeClr val="tx1"/>
          </a:solidFill>
          <a:latin typeface="+mj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449263" indent="-449263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Clr>
          <a:srgbClr val="FFD400"/>
        </a:buClr>
        <a:buSzPct val="170000"/>
        <a:buFont typeface="Courier New" panose="02070309020205020404" pitchFamily="49" charset="0"/>
        <a:buChar char="o"/>
        <a:defRPr sz="2800" b="0" i="0" kern="1200" baseline="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896938" indent="-439738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b="0" i="0" kern="1200" baseline="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2pPr>
      <a:lvl3pPr marL="1346200" indent="-431800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Clr>
          <a:schemeClr val="tx1"/>
        </a:buClr>
        <a:buSzPct val="130000"/>
        <a:buFont typeface="Symbol" pitchFamily="2" charset="2"/>
        <a:buChar char="-"/>
        <a:defRPr sz="2800" b="0" i="0" kern="1200" baseline="0">
          <a:solidFill>
            <a:schemeClr val="tx1"/>
          </a:solidFill>
          <a:latin typeface="Nunito Sans" pitchFamily="2" charset="77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" pitchFamily="2" charset="77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D400"/>
        </a:buClr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" pitchFamily="2" charset="77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" pitchFamily="2" charset="77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57" userDrawn="1">
          <p15:clr>
            <a:srgbClr val="F26B43"/>
          </p15:clr>
        </p15:guide>
        <p15:guide id="2" pos="104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2670F3C-A1E4-EC46-8070-06B5E3858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614932"/>
            <a:ext cx="11391554" cy="1885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F463EC-C7B8-874B-8668-E63EF3CAD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2867" y="2689199"/>
            <a:ext cx="14080990" cy="619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27B18F-97FE-FE42-959A-C7FE5DCA89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2867" y="9040813"/>
            <a:ext cx="1762462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461D082C-844F-8E44-B84A-68F487CD15AA}" type="datetime4">
              <a:rPr lang="de-AT" smtClean="0"/>
              <a:pPr/>
              <a:t>29. Juli 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C8A3C9A-D2FE-2F47-9395-F458A5F5A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43575" y="9040813"/>
            <a:ext cx="5853113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 dirty="0"/>
              <a:t>Hier steht der Titel der Präsentation 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435245-6837-4342-944C-F31370256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879240" y="9040813"/>
            <a:ext cx="2757881" cy="519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8293DA4-3172-BF4E-AAD3-F8E76F90D071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73B70E6-B653-4656-9680-B385D6A3A8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92" t="10895" r="6669" b="10241"/>
          <a:stretch/>
        </p:blipFill>
        <p:spPr>
          <a:xfrm>
            <a:off x="15003856" y="668719"/>
            <a:ext cx="1633265" cy="13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3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672" r:id="rId5"/>
  </p:sldLayoutIdLst>
  <p:hf hdr="0"/>
  <p:txStyles>
    <p:titleStyle>
      <a:lvl1pPr algn="l" defTabSz="914400" rtl="0" eaLnBrk="1" latinLnBrk="0" hangingPunct="1">
        <a:lnSpc>
          <a:spcPts val="5800"/>
        </a:lnSpc>
        <a:spcBef>
          <a:spcPct val="0"/>
        </a:spcBef>
        <a:buNone/>
        <a:defRPr sz="4800" b="1" i="0" kern="1200" cap="none" baseline="0">
          <a:solidFill>
            <a:schemeClr val="tx1"/>
          </a:solidFill>
          <a:latin typeface="+mj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449263" indent="-449263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896938" indent="-439738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2pPr>
      <a:lvl3pPr marL="1346200" indent="-431800" algn="l" defTabSz="914400" rtl="0" eaLnBrk="1" latinLnBrk="0" hangingPunct="1">
        <a:lnSpc>
          <a:spcPts val="32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57" userDrawn="1">
          <p15:clr>
            <a:srgbClr val="F26B43"/>
          </p15:clr>
        </p15:guide>
        <p15:guide id="2" pos="104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iralgame.com/de" TargetMode="Externa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reutersinstitute.politics.ox.ac.uk/sites/default/files/2020-04/Brennen%20-%20COVID%2019%20Misinformation%20FINAL%20%283%29.pdf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matechangecommunication.org/wp-content/uploads/2020/10/DebunkingHandbook2020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D27C957-4D4B-4546-B05F-0FCD8E9D2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5400" dirty="0"/>
              <a:t>Förderung eines kritischen Umgangs mit (Des-)Informationen</a:t>
            </a:r>
            <a:br>
              <a:rPr lang="de-AT" dirty="0"/>
            </a:br>
            <a:r>
              <a:rPr lang="de-AT" sz="3200" dirty="0"/>
              <a:t>Einführung</a:t>
            </a:r>
            <a:r>
              <a:rPr lang="de-AT" sz="2000" dirty="0"/>
              <a:t> </a:t>
            </a:r>
            <a:endParaRPr lang="de-DE" dirty="0"/>
          </a:p>
        </p:txBody>
      </p:sp>
      <p:pic>
        <p:nvPicPr>
          <p:cNvPr id="8" name="Picture 2" descr="Quellbild anzeigen">
            <a:extLst>
              <a:ext uri="{FF2B5EF4-FFF2-40B4-BE49-F238E27FC236}">
                <a16:creationId xmlns:a16="http://schemas.microsoft.com/office/drawing/2014/main" id="{6DD11D81-0AB3-45EE-9C6A-8D17B7C69B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3" r="11578"/>
          <a:stretch/>
        </p:blipFill>
        <p:spPr bwMode="auto">
          <a:xfrm>
            <a:off x="14887631" y="2394870"/>
            <a:ext cx="1982088" cy="153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Logo Teaching Digital Thinking">
            <a:extLst>
              <a:ext uri="{FF2B5EF4-FFF2-40B4-BE49-F238E27FC236}">
                <a16:creationId xmlns:a16="http://schemas.microsoft.com/office/drawing/2014/main" id="{3A636388-2C66-4440-BE64-8525AE238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450" y="5606570"/>
            <a:ext cx="1589066" cy="8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C13DF56-D647-42F6-AEAD-DE24F1C8F8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16" t="32941" r="80811" b="48663"/>
          <a:stretch/>
        </p:blipFill>
        <p:spPr>
          <a:xfrm>
            <a:off x="14652623" y="4086409"/>
            <a:ext cx="2252720" cy="1363065"/>
          </a:xfrm>
          <a:prstGeom prst="rect">
            <a:avLst/>
          </a:prstGeom>
        </p:spPr>
      </p:pic>
      <p:sp>
        <p:nvSpPr>
          <p:cNvPr id="11" name="Titel 2">
            <a:extLst>
              <a:ext uri="{FF2B5EF4-FFF2-40B4-BE49-F238E27FC236}">
                <a16:creationId xmlns:a16="http://schemas.microsoft.com/office/drawing/2014/main" id="{803EA01B-57ED-45A6-BA1A-AD7E51FF69F5}"/>
              </a:ext>
            </a:extLst>
          </p:cNvPr>
          <p:cNvSpPr txBox="1">
            <a:spLocks/>
          </p:cNvSpPr>
          <p:nvPr/>
        </p:nvSpPr>
        <p:spPr>
          <a:xfrm>
            <a:off x="13188536" y="7713664"/>
            <a:ext cx="4151728" cy="203993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1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  <a:sym typeface="Calibri"/>
              </a:defRPr>
            </a:lvl1pPr>
            <a:lvl2pPr marL="0" marR="0" indent="4572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ctr" defTabSz="1300480" rtl="0" latinLnBrk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lvl="0" hangingPunct="1">
              <a:spcBef>
                <a:spcPts val="600"/>
              </a:spcBef>
            </a:pPr>
            <a:endParaRPr kumimoji="0" lang="de-AT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(Textkörper)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9955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3176" y="1695634"/>
            <a:ext cx="14958873" cy="76047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de-AT" sz="3300" dirty="0"/>
              <a:t>Personen können vor Desinformationen geschützt werden </a:t>
            </a:r>
          </a:p>
          <a:p>
            <a:pPr marL="0" indent="444500">
              <a:buNone/>
            </a:pPr>
            <a:r>
              <a:rPr lang="de-AT" sz="2400" i="1" dirty="0"/>
              <a:t>(McGuire, 1961; Compton et.al., 2012)</a:t>
            </a:r>
          </a:p>
          <a:p>
            <a:pPr marL="0" indent="0">
              <a:buNone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r>
              <a:rPr lang="de-AT" sz="3300" dirty="0"/>
              <a:t>Wirkungsvoll bei Erwachsenen und Jugendlichen</a:t>
            </a:r>
            <a:r>
              <a:rPr lang="de-AT" dirty="0"/>
              <a:t> </a:t>
            </a:r>
          </a:p>
          <a:p>
            <a:pPr indent="-4763">
              <a:buNone/>
            </a:pPr>
            <a:r>
              <a:rPr lang="de-AT" sz="2400" i="1" dirty="0"/>
              <a:t>(Cook et.al., 2017; Compton et.al., 2021; Schubatzky &amp; Haagen-Schützenhöfer, 2021; Schubatzky &amp; Haagen-Schützenhöfer, 2022; Bernsteiner et al., 2023)</a:t>
            </a:r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r>
              <a:rPr lang="de-AT" sz="3300" dirty="0"/>
              <a:t>Personen müssen Kompetenzen aufweisen, um Informationen hinsichtlich ihrer Plausibilität prüfen zu können </a:t>
            </a:r>
          </a:p>
          <a:p>
            <a:pPr>
              <a:buFont typeface="Wingdings" panose="05000000000000000000" pitchFamily="2" charset="2"/>
              <a:buChar char="Ø"/>
            </a:pPr>
            <a:endParaRPr lang="de-AT" sz="3300" dirty="0"/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r>
              <a:rPr lang="de-AT" sz="3300" dirty="0"/>
              <a:t>Strategie - 3 Schritte: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AT" dirty="0"/>
              <a:t>Warnung vor Desinformationen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AT" dirty="0"/>
              <a:t>Auseinandersetzung mit Desinformationen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AT" dirty="0"/>
              <a:t>Widerlegung von Desinformationen 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7067CCD8-F0E4-4A07-AB91-CB06E75F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614932"/>
            <a:ext cx="11391554" cy="885578"/>
          </a:xfrm>
        </p:spPr>
        <p:txBody>
          <a:bodyPr/>
          <a:lstStyle/>
          <a:p>
            <a:r>
              <a:rPr lang="de-AT" dirty="0"/>
              <a:t>Inokulationstheorie - </a:t>
            </a:r>
            <a:r>
              <a:rPr lang="de-AT" dirty="0" err="1"/>
              <a:t>Prebunking</a:t>
            </a:r>
            <a:endParaRPr lang="de-AT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t>10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40790BA6-5ED0-4BB4-989E-1F866672EB73}"/>
              </a:ext>
            </a:extLst>
          </p:cNvPr>
          <p:cNvGrpSpPr/>
          <p:nvPr/>
        </p:nvGrpSpPr>
        <p:grpSpPr>
          <a:xfrm>
            <a:off x="9682435" y="6279654"/>
            <a:ext cx="5785682" cy="1914254"/>
            <a:chOff x="6413387" y="2013435"/>
            <a:chExt cx="5785682" cy="1914254"/>
          </a:xfrm>
        </p:grpSpPr>
        <p:pic>
          <p:nvPicPr>
            <p:cNvPr id="12" name="Grafik 11" descr="Häkchen">
              <a:extLst>
                <a:ext uri="{FF2B5EF4-FFF2-40B4-BE49-F238E27FC236}">
                  <a16:creationId xmlns:a16="http://schemas.microsoft.com/office/drawing/2014/main" id="{55F739BA-E543-4BEB-9698-335E5AC50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759069" y="2013435"/>
              <a:ext cx="1440000" cy="1440000"/>
            </a:xfrm>
            <a:prstGeom prst="rect">
              <a:avLst/>
            </a:prstGeom>
          </p:spPr>
        </p:pic>
        <p:pic>
          <p:nvPicPr>
            <p:cNvPr id="14" name="Grafik 13" descr="Schließen">
              <a:extLst>
                <a:ext uri="{FF2B5EF4-FFF2-40B4-BE49-F238E27FC236}">
                  <a16:creationId xmlns:a16="http://schemas.microsoft.com/office/drawing/2014/main" id="{CEFBFB5E-A57A-4CC7-91C0-B8D3468A1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96799" y="2025380"/>
              <a:ext cx="1440000" cy="1440000"/>
            </a:xfrm>
            <a:prstGeom prst="rect">
              <a:avLst/>
            </a:prstGeom>
          </p:spPr>
        </p:pic>
        <p:pic>
          <p:nvPicPr>
            <p:cNvPr id="15" name="Grafik 14" descr="Ausrufezeichen">
              <a:extLst>
                <a:ext uri="{FF2B5EF4-FFF2-40B4-BE49-F238E27FC236}">
                  <a16:creationId xmlns:a16="http://schemas.microsoft.com/office/drawing/2014/main" id="{5D1B4FE6-3314-4E84-A9C7-7BD49C285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635187" y="2025380"/>
              <a:ext cx="1440000" cy="1440000"/>
            </a:xfrm>
            <a:prstGeom prst="rect">
              <a:avLst/>
            </a:prstGeom>
          </p:spPr>
        </p:pic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FD92868F-FB1D-46E9-8100-82862C3DFA93}"/>
                </a:ext>
              </a:extLst>
            </p:cNvPr>
            <p:cNvSpPr txBox="1"/>
            <p:nvPr/>
          </p:nvSpPr>
          <p:spPr>
            <a:xfrm>
              <a:off x="6413387" y="3466024"/>
              <a:ext cx="188359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AT" sz="2400" b="1" dirty="0"/>
                <a:t>WARNUNG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63F3AEC9-94C3-43EB-945C-FF6A26F0DA01}"/>
                </a:ext>
              </a:extLst>
            </p:cNvPr>
            <p:cNvSpPr txBox="1"/>
            <p:nvPr/>
          </p:nvSpPr>
          <p:spPr>
            <a:xfrm>
              <a:off x="8569703" y="3450427"/>
              <a:ext cx="21440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AT" sz="2400" b="1" dirty="0"/>
                <a:t>TÄUSCHUNG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2ECE1C8A-F0C2-4555-BF82-9F3B8D59C0BF}"/>
                </a:ext>
              </a:extLst>
            </p:cNvPr>
            <p:cNvSpPr txBox="1"/>
            <p:nvPr/>
          </p:nvSpPr>
          <p:spPr>
            <a:xfrm>
              <a:off x="10980868" y="3449991"/>
              <a:ext cx="98512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AT" sz="2400" b="1" dirty="0"/>
                <a:t>FAKT</a:t>
              </a:r>
            </a:p>
          </p:txBody>
        </p:sp>
      </p:grpSp>
      <p:sp>
        <p:nvSpPr>
          <p:cNvPr id="6" name="Rechteck 5">
            <a:extLst>
              <a:ext uri="{FF2B5EF4-FFF2-40B4-BE49-F238E27FC236}">
                <a16:creationId xmlns:a16="http://schemas.microsoft.com/office/drawing/2014/main" id="{B92296E6-61BB-417F-A959-70FBFB195ABB}"/>
              </a:ext>
            </a:extLst>
          </p:cNvPr>
          <p:cNvSpPr/>
          <p:nvPr/>
        </p:nvSpPr>
        <p:spPr>
          <a:xfrm>
            <a:off x="1003177" y="6224488"/>
            <a:ext cx="14958873" cy="2556769"/>
          </a:xfrm>
          <a:prstGeom prst="rect">
            <a:avLst/>
          </a:prstGeom>
          <a:noFill/>
          <a:ln w="38100">
            <a:solidFill>
              <a:srgbClr val="FFD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41D838C-E05C-4180-8E93-5F3D6A894BF1}"/>
              </a:ext>
            </a:extLst>
          </p:cNvPr>
          <p:cNvSpPr txBox="1"/>
          <p:nvPr/>
        </p:nvSpPr>
        <p:spPr>
          <a:xfrm>
            <a:off x="12779788" y="8882675"/>
            <a:ext cx="3400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(van der Linden et al., 2017)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1572571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A0DB5D91-4408-49B4-9C12-226B2BC4FC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867" y="1721267"/>
            <a:ext cx="4199139" cy="6311066"/>
          </a:xfrm>
        </p:spPr>
        <p:txBody>
          <a:bodyPr/>
          <a:lstStyle/>
          <a:p>
            <a:pPr lvl="0"/>
            <a:endParaRPr lang="de-AT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de-AT" dirty="0"/>
              <a:t>Go Viral! – Game gegen COVID-19-Desinformationen: </a:t>
            </a:r>
          </a:p>
          <a:p>
            <a:pPr marL="0" lvl="0" indent="447675">
              <a:buNone/>
            </a:pPr>
            <a:r>
              <a:rPr lang="de-AT" sz="1800" dirty="0">
                <a:hlinkClick r:id="rId3"/>
              </a:rPr>
              <a:t>https://www.goviralgame.com/de</a:t>
            </a:r>
            <a:r>
              <a:rPr lang="de-AT" sz="1800" dirty="0"/>
              <a:t> 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18" name="Titel 17">
            <a:extLst>
              <a:ext uri="{FF2B5EF4-FFF2-40B4-BE49-F238E27FC236}">
                <a16:creationId xmlns:a16="http://schemas.microsoft.com/office/drawing/2014/main" id="{7067CCD8-F0E4-4A07-AB91-CB06E75F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614932"/>
            <a:ext cx="11391554" cy="885578"/>
          </a:xfrm>
        </p:spPr>
        <p:txBody>
          <a:bodyPr/>
          <a:lstStyle/>
          <a:p>
            <a:r>
              <a:rPr lang="de-AT" dirty="0"/>
              <a:t>Inokulationstheorie - </a:t>
            </a:r>
            <a:r>
              <a:rPr lang="de-AT" dirty="0" err="1"/>
              <a:t>Prebunking</a:t>
            </a:r>
            <a:endParaRPr lang="de-AT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t>11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85E270A-5F06-41A8-A377-F71F6F604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490" y="4107880"/>
            <a:ext cx="3810000" cy="38100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C7AF603-97F1-4CEF-B1DB-0838092B1E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5788" t="12198" r="22949" b="64866"/>
          <a:stretch/>
        </p:blipFill>
        <p:spPr>
          <a:xfrm>
            <a:off x="10532616" y="1784875"/>
            <a:ext cx="3849995" cy="2520000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475B2AE-8B8B-4958-82DC-DC8DB7D813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838" t="12038" r="22889" b="65025"/>
          <a:stretch/>
        </p:blipFill>
        <p:spPr>
          <a:xfrm>
            <a:off x="7996048" y="4703965"/>
            <a:ext cx="3852909" cy="2520000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A01C25B2-3EE4-47FF-8940-000506E6560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5890" t="12038" r="22847" b="65025"/>
          <a:stretch/>
        </p:blipFill>
        <p:spPr>
          <a:xfrm>
            <a:off x="12218258" y="6364917"/>
            <a:ext cx="3849995" cy="2520000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1FD0F3DA-9E0D-45AA-A166-BBDCAB7C41B6}"/>
              </a:ext>
            </a:extLst>
          </p:cNvPr>
          <p:cNvSpPr txBox="1"/>
          <p:nvPr/>
        </p:nvSpPr>
        <p:spPr>
          <a:xfrm>
            <a:off x="0" y="9300369"/>
            <a:ext cx="3400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</a:t>
            </a:r>
            <a:r>
              <a:rPr lang="en-US" sz="2000" i="1" dirty="0" err="1"/>
              <a:t>Basol</a:t>
            </a:r>
            <a:r>
              <a:rPr lang="en-US" sz="2000" i="1" dirty="0"/>
              <a:t> et al., 2021)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194874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t>12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6639" y="2545776"/>
            <a:ext cx="7038378" cy="37476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r>
              <a:rPr lang="de-AT" sz="4800" b="1" dirty="0"/>
              <a:t>Inokulationstheorie –</a:t>
            </a:r>
          </a:p>
          <a:p>
            <a:pPr marL="0" indent="0" algn="ctr">
              <a:buNone/>
            </a:pPr>
            <a:r>
              <a:rPr lang="de-AT" sz="4800" b="1" dirty="0"/>
              <a:t> </a:t>
            </a:r>
            <a:r>
              <a:rPr lang="de-AT" sz="4800" b="1" dirty="0" err="1"/>
              <a:t>Prebunking</a:t>
            </a: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de-AT" dirty="0"/>
              <a:t>PLURV-Techniken zur Verzerrung (natur-)wissenschaftlicher Informationen</a:t>
            </a:r>
          </a:p>
          <a:p>
            <a:pPr marL="0" indent="0">
              <a:buNone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</p:txBody>
      </p:sp>
      <p:pic>
        <p:nvPicPr>
          <p:cNvPr id="2050" name="Picture 2" descr="https://www.klimafakten.de/sites/default/files/downloads/plurvgrundkurs-desinformationweb-jpg2000px.jpg">
            <a:extLst>
              <a:ext uri="{FF2B5EF4-FFF2-40B4-BE49-F238E27FC236}">
                <a16:creationId xmlns:a16="http://schemas.microsoft.com/office/drawing/2014/main" id="{D0DD35BA-F536-470A-B5A2-3384BDF97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218" y="473470"/>
            <a:ext cx="6228017" cy="880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F5084C09-8258-4BD6-8532-812452D7F9C2}"/>
              </a:ext>
            </a:extLst>
          </p:cNvPr>
          <p:cNvSpPr/>
          <p:nvPr/>
        </p:nvSpPr>
        <p:spPr>
          <a:xfrm>
            <a:off x="306639" y="5831758"/>
            <a:ext cx="6583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7675"/>
            <a:r>
              <a:rPr lang="de-AT" sz="2000" i="1" dirty="0"/>
              <a:t>(</a:t>
            </a:r>
            <a:r>
              <a:rPr lang="de-AT" sz="2000" i="1" dirty="0" err="1"/>
              <a:t>ScepticalScience</a:t>
            </a:r>
            <a:r>
              <a:rPr lang="de-AT" sz="2000" i="1" dirty="0"/>
              <a:t>, 2020; Lewandowsky et al., 2020)</a:t>
            </a:r>
          </a:p>
        </p:txBody>
      </p:sp>
    </p:spTree>
    <p:extLst>
      <p:ext uri="{BB962C8B-B14F-4D97-AF65-F5344CB8AC3E}">
        <p14:creationId xmlns:p14="http://schemas.microsoft.com/office/powerpoint/2010/main" val="454311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4582775" y="9040813"/>
            <a:ext cx="2757488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AC131FB-4AD2-4671-AE9E-2DA58ACD38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9" t="13313" r="62473" b="29665"/>
          <a:stretch/>
        </p:blipFill>
        <p:spPr>
          <a:xfrm>
            <a:off x="-1" y="85817"/>
            <a:ext cx="17337191" cy="966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55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6835E6D-62BB-446C-8255-001608A96F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9" t="13313" r="62473" b="29665"/>
          <a:stretch/>
        </p:blipFill>
        <p:spPr>
          <a:xfrm>
            <a:off x="0" y="84104"/>
            <a:ext cx="17340263" cy="966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91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7DCAB5B-523F-4261-9CDA-DE3A8AB3CC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9" t="13313" r="62473" b="29506"/>
          <a:stretch/>
        </p:blipFill>
        <p:spPr>
          <a:xfrm>
            <a:off x="0" y="0"/>
            <a:ext cx="17442368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77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849AB3E-5571-415F-8EB0-F4830611DD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9" t="13313" r="62473" b="29506"/>
          <a:stretch/>
        </p:blipFill>
        <p:spPr>
          <a:xfrm>
            <a:off x="0" y="0"/>
            <a:ext cx="17442368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D2A8EE7-1285-45A4-BAF8-DEAEC1E4E4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80" t="13419" r="62525" b="29347"/>
          <a:stretch/>
        </p:blipFill>
        <p:spPr>
          <a:xfrm>
            <a:off x="-1" y="-1"/>
            <a:ext cx="17340263" cy="981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21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18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09B38B1-C980-45BF-AA55-3705163AF3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13" t="13154" r="62524" b="29825"/>
          <a:stretch/>
        </p:blipFill>
        <p:spPr>
          <a:xfrm>
            <a:off x="0" y="0"/>
            <a:ext cx="17417988" cy="977373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1F77D53-2A62-4180-A796-2DBFED2626C0}"/>
              </a:ext>
            </a:extLst>
          </p:cNvPr>
          <p:cNvSpPr txBox="1"/>
          <p:nvPr/>
        </p:nvSpPr>
        <p:spPr>
          <a:xfrm>
            <a:off x="13879240" y="9080240"/>
            <a:ext cx="360876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800" dirty="0">
                <a:solidFill>
                  <a:schemeClr val="tx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crankyuncle.com</a:t>
            </a:r>
          </a:p>
        </p:txBody>
      </p:sp>
    </p:spTree>
    <p:extLst>
      <p:ext uri="{BB962C8B-B14F-4D97-AF65-F5344CB8AC3E}">
        <p14:creationId xmlns:p14="http://schemas.microsoft.com/office/powerpoint/2010/main" val="741618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19</a:t>
            </a:fld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52D640-5C84-4E98-92C2-F6D34B3606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0" t="13154" r="62473" b="29347"/>
          <a:stretch/>
        </p:blipFill>
        <p:spPr>
          <a:xfrm>
            <a:off x="0" y="0"/>
            <a:ext cx="17340263" cy="976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4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5;p17">
            <a:extLst>
              <a:ext uri="{FF2B5EF4-FFF2-40B4-BE49-F238E27FC236}">
                <a16:creationId xmlns:a16="http://schemas.microsoft.com/office/drawing/2014/main" id="{98152867-7B61-4DBE-9DC0-73B45A42D60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1579" t="14404" r="22414" b="9878"/>
          <a:stretch/>
        </p:blipFill>
        <p:spPr>
          <a:xfrm>
            <a:off x="1445633" y="5550250"/>
            <a:ext cx="5057176" cy="389565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A722FCF-8EC6-4AD7-9A04-970A47D932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2866" y="1603022"/>
            <a:ext cx="7128832" cy="7278177"/>
          </a:xfrm>
        </p:spPr>
        <p:txBody>
          <a:bodyPr/>
          <a:lstStyle/>
          <a:p>
            <a:r>
              <a:rPr lang="de-AT" dirty="0"/>
              <a:t>Soziale Medien als Informationsquelle für Jugendliche </a:t>
            </a:r>
          </a:p>
          <a:p>
            <a:pPr indent="0">
              <a:buNone/>
            </a:pPr>
            <a:r>
              <a:rPr lang="de-AT" sz="2000" i="1" dirty="0"/>
              <a:t>(</a:t>
            </a:r>
            <a:r>
              <a:rPr lang="de-AT" sz="2000" i="1" dirty="0" err="1"/>
              <a:t>Matsa</a:t>
            </a:r>
            <a:r>
              <a:rPr lang="de-AT" sz="2000" i="1" dirty="0"/>
              <a:t> et al., 2018; Shearer &amp; Gottfried, 2017)</a:t>
            </a:r>
          </a:p>
          <a:p>
            <a:endParaRPr lang="de-AT" dirty="0"/>
          </a:p>
          <a:p>
            <a:r>
              <a:rPr lang="de-AT" dirty="0"/>
              <a:t>Einfluss von Falschinformationen via </a:t>
            </a:r>
            <a:r>
              <a:rPr lang="de-AT" dirty="0" err="1"/>
              <a:t>Social</a:t>
            </a:r>
            <a:r>
              <a:rPr lang="de-AT" dirty="0"/>
              <a:t> Media groß </a:t>
            </a:r>
          </a:p>
          <a:p>
            <a:pPr indent="0">
              <a:buNone/>
            </a:pPr>
            <a:r>
              <a:rPr lang="it-IT" sz="2000" i="1" dirty="0"/>
              <a:t>(</a:t>
            </a:r>
            <a:r>
              <a:rPr lang="it-IT" sz="2000" i="1" dirty="0" err="1"/>
              <a:t>z.B</a:t>
            </a:r>
            <a:r>
              <a:rPr lang="it-IT" sz="2000" i="1" dirty="0"/>
              <a:t>. Tucker et al., 2018; </a:t>
            </a:r>
            <a:r>
              <a:rPr lang="it-IT" sz="2000" i="1" dirty="0" err="1"/>
              <a:t>Broniatowski</a:t>
            </a:r>
            <a:r>
              <a:rPr lang="it-IT" sz="2000" i="1" dirty="0"/>
              <a:t> et al. 2018; </a:t>
            </a:r>
            <a:r>
              <a:rPr lang="it-IT" sz="2000" i="1" dirty="0" err="1"/>
              <a:t>Guidry</a:t>
            </a:r>
            <a:r>
              <a:rPr lang="it-IT" sz="2000" i="1" dirty="0"/>
              <a:t> et al., 2015; Bessi et al., 2015)</a:t>
            </a:r>
          </a:p>
          <a:p>
            <a:pPr indent="0">
              <a:buNone/>
            </a:pPr>
            <a:endParaRPr lang="de-AT" i="1" dirty="0"/>
          </a:p>
          <a:p>
            <a:endParaRPr lang="de-AT" dirty="0"/>
          </a:p>
          <a:p>
            <a:r>
              <a:rPr lang="de-AT" dirty="0"/>
              <a:t>Media Bias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8B6CF77-1285-429B-B176-9A21D0E8A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6" y="614932"/>
            <a:ext cx="11391554" cy="988090"/>
          </a:xfrm>
        </p:spPr>
        <p:txBody>
          <a:bodyPr/>
          <a:lstStyle/>
          <a:p>
            <a:r>
              <a:rPr lang="de-AT" dirty="0"/>
              <a:t>Digitalität und Falschinformationen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FCE37B-94B3-4B50-A145-94F25120F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56E1B03-E819-498A-8279-53F3396D4F10}"/>
              </a:ext>
            </a:extLst>
          </p:cNvPr>
          <p:cNvSpPr txBox="1"/>
          <p:nvPr/>
        </p:nvSpPr>
        <p:spPr>
          <a:xfrm>
            <a:off x="4487282" y="8964081"/>
            <a:ext cx="2305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(Maier et.al., 2014)</a:t>
            </a:r>
            <a:endParaRPr lang="de-AT" sz="3200" i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01735B3-5D36-48A3-AAC0-C9FEA9CEAF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71" t="15383" r="62935" b="29360"/>
          <a:stretch/>
        </p:blipFill>
        <p:spPr>
          <a:xfrm>
            <a:off x="8763426" y="3029446"/>
            <a:ext cx="7873695" cy="446863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9F61D54-3E0C-41DE-A4E7-3435897AC0B4}"/>
              </a:ext>
            </a:extLst>
          </p:cNvPr>
          <p:cNvSpPr txBox="1"/>
          <p:nvPr/>
        </p:nvSpPr>
        <p:spPr>
          <a:xfrm>
            <a:off x="14423059" y="7097969"/>
            <a:ext cx="236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(Treen et al., 2020)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4184112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20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61AB66B-6C65-46D8-9914-58BB2E4BCF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9" t="13154" r="62780" b="29665"/>
          <a:stretch/>
        </p:blipFill>
        <p:spPr>
          <a:xfrm>
            <a:off x="-1" y="-1"/>
            <a:ext cx="17409111" cy="982684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300AEEB-1DC9-4ECA-AF28-47E318CCEBAE}"/>
              </a:ext>
            </a:extLst>
          </p:cNvPr>
          <p:cNvSpPr txBox="1"/>
          <p:nvPr/>
        </p:nvSpPr>
        <p:spPr>
          <a:xfrm>
            <a:off x="0" y="9139537"/>
            <a:ext cx="360876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800" dirty="0">
                <a:solidFill>
                  <a:schemeClr val="accent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crankyuncle.com</a:t>
            </a:r>
          </a:p>
        </p:txBody>
      </p:sp>
    </p:spTree>
    <p:extLst>
      <p:ext uri="{BB962C8B-B14F-4D97-AF65-F5344CB8AC3E}">
        <p14:creationId xmlns:p14="http://schemas.microsoft.com/office/powerpoint/2010/main" val="3727959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E80DB2-27EA-40EA-9E1F-B5F3DCEF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73C1074-7AAC-4AC8-A506-9E916E71BD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08" t="13791" r="62473" b="29507"/>
          <a:stretch/>
        </p:blipFill>
        <p:spPr>
          <a:xfrm>
            <a:off x="-1" y="147961"/>
            <a:ext cx="17349509" cy="960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994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17BF5E6B-0FB0-4522-8FCA-885EDDBE7830}"/>
              </a:ext>
            </a:extLst>
          </p:cNvPr>
          <p:cNvSpPr/>
          <p:nvPr/>
        </p:nvSpPr>
        <p:spPr>
          <a:xfrm>
            <a:off x="13075066" y="3608869"/>
            <a:ext cx="3310719" cy="319054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t>22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8987" y="624309"/>
            <a:ext cx="14219161" cy="8416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r>
              <a:rPr lang="de-AT" sz="4800" b="1" dirty="0" err="1"/>
              <a:t>Debunking</a:t>
            </a:r>
            <a:r>
              <a:rPr lang="de-AT" sz="4800" b="1" dirty="0"/>
              <a:t> – Entlarven von Falschinformationen</a:t>
            </a:r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>
              <a:buNone/>
            </a:pPr>
            <a:endParaRPr lang="de-AT" dirty="0"/>
          </a:p>
          <a:p>
            <a:pPr>
              <a:buFont typeface="Wingdings" panose="05000000000000000000" pitchFamily="2" charset="2"/>
              <a:buChar char="Ø"/>
            </a:pPr>
            <a:endParaRPr lang="de-AT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1E7367D-A44E-400B-9391-2FA1D0EA654C}"/>
              </a:ext>
            </a:extLst>
          </p:cNvPr>
          <p:cNvSpPr/>
          <p:nvPr/>
        </p:nvSpPr>
        <p:spPr>
          <a:xfrm>
            <a:off x="686855" y="8938665"/>
            <a:ext cx="52581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7675"/>
            <a:r>
              <a:rPr lang="de-AT" sz="2000" i="1" dirty="0"/>
              <a:t>(erstellt nach Lewandowsky et.al., 2020)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B40D1FC-679C-4BAF-B25A-A301B929AACD}"/>
              </a:ext>
            </a:extLst>
          </p:cNvPr>
          <p:cNvSpPr/>
          <p:nvPr/>
        </p:nvSpPr>
        <p:spPr>
          <a:xfrm>
            <a:off x="7565961" y="6082537"/>
            <a:ext cx="4711148" cy="2262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C402D4A-727C-4C01-B777-99B9AA5CC4C8}"/>
              </a:ext>
            </a:extLst>
          </p:cNvPr>
          <p:cNvSpPr txBox="1"/>
          <p:nvPr/>
        </p:nvSpPr>
        <p:spPr>
          <a:xfrm rot="1293470">
            <a:off x="12827678" y="4599104"/>
            <a:ext cx="36557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/>
              <a:t>Effektives </a:t>
            </a:r>
            <a:r>
              <a:rPr lang="de-AT" dirty="0" err="1"/>
              <a:t>Debunking</a:t>
            </a:r>
            <a:r>
              <a:rPr lang="de-AT" dirty="0"/>
              <a:t> benötigt drei Elemente: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de-AT" dirty="0"/>
              <a:t>Fakten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de-AT" dirty="0"/>
              <a:t>Mythos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de-AT" dirty="0"/>
              <a:t>Irrtum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CA05CD7-F942-413B-A592-F2654E38D3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64" y="1993865"/>
            <a:ext cx="11381843" cy="668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56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t>23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2865" y="464696"/>
            <a:ext cx="15714256" cy="9288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r>
              <a:rPr lang="de-AT" sz="4800" b="1" dirty="0"/>
              <a:t>Auftrag: Erstellung eines Blog-Artikels</a:t>
            </a:r>
          </a:p>
          <a:p>
            <a:pPr marL="0" indent="0" algn="ctr">
              <a:buNone/>
            </a:pPr>
            <a:endParaRPr lang="de-AT" sz="4800" b="1" dirty="0"/>
          </a:p>
          <a:p>
            <a:pPr lvl="0"/>
            <a:r>
              <a:rPr lang="de-AT" dirty="0"/>
              <a:t>Schritt 1: Verfassen Sie im 2er-Team einen Blog-Artikel</a:t>
            </a:r>
          </a:p>
          <a:p>
            <a:pPr lvl="1"/>
            <a:r>
              <a:rPr lang="de-AT" dirty="0"/>
              <a:t>Nützen Sie die von Ihnen mit Arduino erhobenen Messdaten zur Funktionsweise von FFP2-Schutzmasken.</a:t>
            </a:r>
          </a:p>
          <a:p>
            <a:pPr lvl="1"/>
            <a:r>
              <a:rPr lang="de-AT" dirty="0"/>
              <a:t>Sie bekommen zwei PLURV-Techniken </a:t>
            </a:r>
            <a:r>
              <a:rPr lang="de-AT" sz="2000" i="1" dirty="0"/>
              <a:t>(Lewandowsky et al., 2020)</a:t>
            </a:r>
            <a:r>
              <a:rPr lang="de-AT" dirty="0"/>
              <a:t> zugewiesen. Wenden Sie die Ihnen zugeteilten Leugnungsstrategien an, um Ihre Daten im Blog-Artikel im Sinne von Wissenschaftsleugnenden darzustellen. </a:t>
            </a:r>
          </a:p>
          <a:p>
            <a:pPr lvl="1"/>
            <a:r>
              <a:rPr lang="de-AT" dirty="0"/>
              <a:t>Erstellen Sie auch Grafiken oder Diagramme. </a:t>
            </a:r>
          </a:p>
          <a:p>
            <a:pPr lvl="0"/>
            <a:endParaRPr lang="de-AT" dirty="0"/>
          </a:p>
          <a:p>
            <a:pPr lvl="0"/>
            <a:r>
              <a:rPr lang="de-AT" dirty="0"/>
              <a:t>Schritt 2:</a:t>
            </a:r>
            <a:r>
              <a:rPr lang="de-AT" i="1" dirty="0"/>
              <a:t> </a:t>
            </a:r>
            <a:r>
              <a:rPr lang="de-AT" dirty="0" err="1"/>
              <a:t>Debunking</a:t>
            </a:r>
            <a:r>
              <a:rPr lang="de-AT" dirty="0"/>
              <a:t> der Blog-Artikel </a:t>
            </a:r>
          </a:p>
          <a:p>
            <a:pPr lvl="1"/>
            <a:r>
              <a:rPr lang="de-AT" dirty="0"/>
              <a:t>Jedes 2er-Team erhält einen Blog-Artikel ihrer Kommilitonen. </a:t>
            </a:r>
          </a:p>
          <a:p>
            <a:pPr lvl="1"/>
            <a:r>
              <a:rPr lang="de-AT" dirty="0"/>
              <a:t>Decken Sie die Falschinformationen im Blog-Artikel auf!</a:t>
            </a:r>
          </a:p>
          <a:p>
            <a:pPr lvl="1"/>
            <a:r>
              <a:rPr lang="de-AT" dirty="0"/>
              <a:t>Entlarven Sie die Falschinformationen nach der „Fact – </a:t>
            </a:r>
            <a:r>
              <a:rPr lang="de-AT" dirty="0" err="1"/>
              <a:t>Myth</a:t>
            </a:r>
            <a:r>
              <a:rPr lang="de-AT" dirty="0"/>
              <a:t> – </a:t>
            </a:r>
            <a:r>
              <a:rPr lang="de-AT" dirty="0" err="1"/>
              <a:t>Fallacy</a:t>
            </a:r>
            <a:r>
              <a:rPr lang="de-AT" dirty="0"/>
              <a:t> – Fact Struktur! </a:t>
            </a:r>
            <a:r>
              <a:rPr lang="de-AT" sz="2000" i="1" dirty="0"/>
              <a:t>(Lewandowsky et al., 2020)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28711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AF49E298-EE42-48AB-A0D7-2A0A46C869B4}"/>
              </a:ext>
            </a:extLst>
          </p:cNvPr>
          <p:cNvSpPr/>
          <p:nvPr/>
        </p:nvSpPr>
        <p:spPr>
          <a:xfrm>
            <a:off x="14534147" y="336884"/>
            <a:ext cx="2757881" cy="189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922DE50-F3D2-42F1-B0AF-DE62513C7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869094"/>
            <a:ext cx="17340263" cy="8884506"/>
          </a:xfrm>
        </p:spPr>
        <p:txBody>
          <a:bodyPr>
            <a:normAutofit fontScale="47500" lnSpcReduction="20000"/>
          </a:bodyPr>
          <a:lstStyle/>
          <a:p>
            <a:pPr marL="0" indent="457200">
              <a:buNone/>
            </a:pPr>
            <a:r>
              <a:rPr lang="de-AT" dirty="0" err="1"/>
              <a:t>Basol</a:t>
            </a:r>
            <a:r>
              <a:rPr lang="de-AT" dirty="0"/>
              <a:t>, M., </a:t>
            </a:r>
            <a:r>
              <a:rPr lang="de-AT" dirty="0" err="1"/>
              <a:t>Roozenbeek</a:t>
            </a:r>
            <a:r>
              <a:rPr lang="de-AT" dirty="0"/>
              <a:t>, J., </a:t>
            </a:r>
            <a:r>
              <a:rPr lang="de-AT" dirty="0" err="1"/>
              <a:t>Berriche</a:t>
            </a:r>
            <a:r>
              <a:rPr lang="de-AT" dirty="0"/>
              <a:t>, M., </a:t>
            </a:r>
            <a:r>
              <a:rPr lang="de-AT" dirty="0" err="1"/>
              <a:t>Uenal</a:t>
            </a:r>
            <a:r>
              <a:rPr lang="de-AT" dirty="0"/>
              <a:t>, F., </a:t>
            </a:r>
            <a:r>
              <a:rPr lang="de-AT" dirty="0" err="1"/>
              <a:t>McClanahan</a:t>
            </a:r>
            <a:r>
              <a:rPr lang="de-AT" dirty="0"/>
              <a:t>, W. P. &amp; van der Linden, S. (2021). </a:t>
            </a:r>
            <a:r>
              <a:rPr lang="de-AT" dirty="0" err="1"/>
              <a:t>Towards</a:t>
            </a:r>
            <a:r>
              <a:rPr lang="de-AT" dirty="0"/>
              <a:t> </a:t>
            </a:r>
            <a:r>
              <a:rPr lang="de-AT" dirty="0" err="1"/>
              <a:t>psychological</a:t>
            </a:r>
            <a:r>
              <a:rPr lang="de-AT" dirty="0"/>
              <a:t> </a:t>
            </a:r>
            <a:r>
              <a:rPr lang="de-AT" dirty="0" err="1"/>
              <a:t>herd</a:t>
            </a:r>
            <a:r>
              <a:rPr lang="de-AT" dirty="0"/>
              <a:t> </a:t>
            </a:r>
            <a:r>
              <a:rPr lang="de-AT" dirty="0" err="1"/>
              <a:t>immunity</a:t>
            </a:r>
            <a:r>
              <a:rPr lang="de-AT" dirty="0"/>
              <a:t>: Cross-</a:t>
            </a:r>
            <a:r>
              <a:rPr lang="de-AT" dirty="0" err="1"/>
              <a:t>cultural</a:t>
            </a:r>
            <a:r>
              <a:rPr lang="de-AT" dirty="0"/>
              <a:t> </a:t>
            </a:r>
            <a:r>
              <a:rPr lang="de-AT" dirty="0" err="1"/>
              <a:t>evidence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two</a:t>
            </a:r>
            <a:r>
              <a:rPr lang="de-AT" dirty="0"/>
              <a:t> </a:t>
            </a:r>
            <a:r>
              <a:rPr lang="de-AT" dirty="0" err="1"/>
              <a:t>prebunking</a:t>
            </a:r>
            <a:r>
              <a:rPr lang="de-AT" dirty="0"/>
              <a:t> </a:t>
            </a:r>
            <a:r>
              <a:rPr lang="de-AT" dirty="0" err="1"/>
              <a:t>interventions</a:t>
            </a:r>
            <a:r>
              <a:rPr lang="de-AT" dirty="0"/>
              <a:t> </a:t>
            </a:r>
            <a:r>
              <a:rPr lang="de-AT" dirty="0" err="1"/>
              <a:t>against</a:t>
            </a:r>
            <a:r>
              <a:rPr lang="de-AT" dirty="0"/>
              <a:t> COVID-19 </a:t>
            </a:r>
            <a:r>
              <a:rPr lang="de-AT" dirty="0" err="1"/>
              <a:t>misinformation</a:t>
            </a:r>
            <a:r>
              <a:rPr lang="de-AT" dirty="0"/>
              <a:t>. Big Data &amp; Society, 8(1), 205395172110138. https://doi.org/10.1177/20539517211013868</a:t>
            </a:r>
          </a:p>
          <a:p>
            <a:pPr marL="0" indent="457200">
              <a:buNone/>
            </a:pPr>
            <a:r>
              <a:rPr lang="de-AT" dirty="0"/>
              <a:t>Bernsteiner, A., Schubatzky, T. &amp; Haagen-Schützenhöfer, C. (2023). </a:t>
            </a:r>
            <a:r>
              <a:rPr lang="de-AT" dirty="0" err="1"/>
              <a:t>Misinformation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a </a:t>
            </a:r>
            <a:r>
              <a:rPr lang="de-AT" dirty="0" err="1"/>
              <a:t>Societal</a:t>
            </a:r>
            <a:r>
              <a:rPr lang="de-AT" dirty="0"/>
              <a:t> Problem in Times </a:t>
            </a:r>
            <a:r>
              <a:rPr lang="de-AT" dirty="0" err="1"/>
              <a:t>of</a:t>
            </a:r>
            <a:r>
              <a:rPr lang="de-AT" dirty="0"/>
              <a:t> Crisis: A Mixed-Methods Study </a:t>
            </a:r>
            <a:r>
              <a:rPr lang="de-AT" dirty="0" err="1"/>
              <a:t>with</a:t>
            </a:r>
            <a:r>
              <a:rPr lang="de-AT" dirty="0"/>
              <a:t> Future Teachers </a:t>
            </a:r>
            <a:r>
              <a:rPr lang="de-AT" dirty="0" err="1"/>
              <a:t>to</a:t>
            </a:r>
            <a:r>
              <a:rPr lang="de-AT" dirty="0"/>
              <a:t> Promote a Critical Attitude </a:t>
            </a:r>
            <a:r>
              <a:rPr lang="de-AT" dirty="0" err="1"/>
              <a:t>towards</a:t>
            </a:r>
            <a:r>
              <a:rPr lang="de-AT" dirty="0"/>
              <a:t> Information. Sustainability, 15(10), 8161. https://doi.org/10.3390/su15108161</a:t>
            </a:r>
          </a:p>
          <a:p>
            <a:pPr marL="0" indent="457200">
              <a:buNone/>
            </a:pPr>
            <a:r>
              <a:rPr lang="de-AT" dirty="0" err="1"/>
              <a:t>Bessi</a:t>
            </a:r>
            <a:r>
              <a:rPr lang="de-AT" dirty="0"/>
              <a:t>, Alessandro; </a:t>
            </a:r>
            <a:r>
              <a:rPr lang="de-AT" dirty="0" err="1"/>
              <a:t>Coletto</a:t>
            </a:r>
            <a:r>
              <a:rPr lang="de-AT" dirty="0"/>
              <a:t>, Mauro; </a:t>
            </a:r>
            <a:r>
              <a:rPr lang="de-AT" dirty="0" err="1"/>
              <a:t>Davidescu</a:t>
            </a:r>
            <a:r>
              <a:rPr lang="de-AT" dirty="0"/>
              <a:t>, George Alexandru; Scala, Antonio; </a:t>
            </a:r>
            <a:r>
              <a:rPr lang="de-AT" dirty="0" err="1"/>
              <a:t>Caldarelli</a:t>
            </a:r>
            <a:r>
              <a:rPr lang="de-AT" dirty="0"/>
              <a:t>, Guido; </a:t>
            </a:r>
            <a:r>
              <a:rPr lang="de-AT" dirty="0" err="1"/>
              <a:t>Quattrociocchi</a:t>
            </a:r>
            <a:r>
              <a:rPr lang="de-AT" dirty="0"/>
              <a:t>, Walter (2015): Science </a:t>
            </a:r>
            <a:r>
              <a:rPr lang="de-AT" dirty="0" err="1"/>
              <a:t>vs</a:t>
            </a:r>
            <a:r>
              <a:rPr lang="de-AT" dirty="0"/>
              <a:t> </a:t>
            </a:r>
            <a:r>
              <a:rPr lang="de-AT" dirty="0" err="1"/>
              <a:t>conspiracy</a:t>
            </a:r>
            <a:r>
              <a:rPr lang="de-AT" dirty="0"/>
              <a:t>: </a:t>
            </a:r>
            <a:r>
              <a:rPr lang="de-AT" dirty="0" err="1"/>
              <a:t>collective</a:t>
            </a:r>
            <a:r>
              <a:rPr lang="de-AT" dirty="0"/>
              <a:t> narratives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misinformation</a:t>
            </a:r>
            <a:r>
              <a:rPr lang="de-AT" dirty="0"/>
              <a:t>. In: </a:t>
            </a:r>
            <a:r>
              <a:rPr lang="de-AT" i="1" dirty="0" err="1"/>
              <a:t>PloS</a:t>
            </a:r>
            <a:r>
              <a:rPr lang="de-AT" i="1" dirty="0"/>
              <a:t> </a:t>
            </a:r>
            <a:r>
              <a:rPr lang="de-AT" i="1" dirty="0" err="1"/>
              <a:t>one</a:t>
            </a:r>
            <a:r>
              <a:rPr lang="de-AT" i="1" dirty="0"/>
              <a:t> </a:t>
            </a:r>
            <a:r>
              <a:rPr lang="de-AT" dirty="0"/>
              <a:t>10 (2), e0118093. DOI: 10.1371/journal.pone.0118093.</a:t>
            </a:r>
          </a:p>
          <a:p>
            <a:pPr marL="0" indent="457200">
              <a:buNone/>
            </a:pPr>
            <a:r>
              <a:rPr lang="de-AT" dirty="0"/>
              <a:t>Brennen, J. Scott; Simon, Felix; Howard, Philip N.; Nielsen, Rasmus Kleis (2020): </a:t>
            </a:r>
            <a:r>
              <a:rPr lang="de-AT" dirty="0" err="1"/>
              <a:t>Types</a:t>
            </a:r>
            <a:r>
              <a:rPr lang="de-AT" dirty="0"/>
              <a:t>, </a:t>
            </a:r>
            <a:r>
              <a:rPr lang="de-AT" dirty="0" err="1"/>
              <a:t>sources</a:t>
            </a:r>
            <a:r>
              <a:rPr lang="de-AT" dirty="0"/>
              <a:t>, and </a:t>
            </a:r>
            <a:r>
              <a:rPr lang="de-AT" dirty="0" err="1"/>
              <a:t>claims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COVID-19 </a:t>
            </a:r>
            <a:r>
              <a:rPr lang="de-AT" dirty="0" err="1"/>
              <a:t>misinformation</a:t>
            </a:r>
            <a:r>
              <a:rPr lang="de-AT" dirty="0"/>
              <a:t>. Unter Mitarbeit von University </a:t>
            </a:r>
            <a:r>
              <a:rPr lang="de-AT" dirty="0" err="1"/>
              <a:t>of</a:t>
            </a:r>
            <a:r>
              <a:rPr lang="de-AT" dirty="0"/>
              <a:t> Oxford, Oxford Internet Institute und Oxford Martin School. </a:t>
            </a:r>
            <a:r>
              <a:rPr lang="de-AT" dirty="0" err="1"/>
              <a:t>Hg</a:t>
            </a:r>
            <a:r>
              <a:rPr lang="de-AT" dirty="0"/>
              <a:t>. v. Reuters Institute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Study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Journalism</a:t>
            </a:r>
            <a:r>
              <a:rPr lang="de-AT" dirty="0"/>
              <a:t> (</a:t>
            </a:r>
            <a:r>
              <a:rPr lang="de-AT" dirty="0" err="1"/>
              <a:t>Factsheed</a:t>
            </a:r>
            <a:r>
              <a:rPr lang="de-AT" dirty="0"/>
              <a:t>). Online verfügbar unter </a:t>
            </a:r>
            <a:r>
              <a:rPr lang="de-AT" dirty="0">
                <a:hlinkClick r:id="rId2"/>
              </a:rPr>
              <a:t>https://reutersinstitute.politics.ox.ac.uk/sites/default/files/2020-04/Brennen%20-%20COVID%2019%20Misinformation%20FINAL%20%283%29.pdf</a:t>
            </a:r>
            <a:r>
              <a:rPr lang="de-AT" dirty="0"/>
              <a:t>.</a:t>
            </a:r>
          </a:p>
          <a:p>
            <a:pPr marL="0" indent="457200">
              <a:buNone/>
            </a:pPr>
            <a:r>
              <a:rPr lang="de-AT" dirty="0" err="1"/>
              <a:t>Broniatowski</a:t>
            </a:r>
            <a:r>
              <a:rPr lang="de-AT" dirty="0"/>
              <a:t>, David A.; Jamison, Amelia M.; Qi, </a:t>
            </a:r>
            <a:r>
              <a:rPr lang="de-AT" dirty="0" err="1"/>
              <a:t>SiHua</a:t>
            </a:r>
            <a:r>
              <a:rPr lang="de-AT" dirty="0"/>
              <a:t>; </a:t>
            </a:r>
            <a:r>
              <a:rPr lang="de-AT" dirty="0" err="1"/>
              <a:t>AlKulaib</a:t>
            </a:r>
            <a:r>
              <a:rPr lang="de-AT" dirty="0"/>
              <a:t>, </a:t>
            </a:r>
            <a:r>
              <a:rPr lang="de-AT" dirty="0" err="1"/>
              <a:t>Lulwah</a:t>
            </a:r>
            <a:r>
              <a:rPr lang="de-AT" dirty="0"/>
              <a:t>; Chen, Tao; Benton, Adrian et al. (2018): </a:t>
            </a:r>
            <a:r>
              <a:rPr lang="de-AT" dirty="0" err="1"/>
              <a:t>Weaponized</a:t>
            </a:r>
            <a:r>
              <a:rPr lang="de-AT" dirty="0"/>
              <a:t> Health Communication: Twitter Bots and </a:t>
            </a:r>
            <a:r>
              <a:rPr lang="de-AT" dirty="0" err="1"/>
              <a:t>Russian</a:t>
            </a:r>
            <a:r>
              <a:rPr lang="de-AT" dirty="0"/>
              <a:t> Trolls </a:t>
            </a:r>
            <a:r>
              <a:rPr lang="de-AT" dirty="0" err="1"/>
              <a:t>Amplify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Vaccine </a:t>
            </a:r>
            <a:r>
              <a:rPr lang="de-AT" dirty="0" err="1"/>
              <a:t>Debate</a:t>
            </a:r>
            <a:r>
              <a:rPr lang="de-AT" dirty="0"/>
              <a:t>. In: </a:t>
            </a:r>
            <a:r>
              <a:rPr lang="de-AT" i="1" dirty="0"/>
              <a:t>American </a:t>
            </a:r>
            <a:r>
              <a:rPr lang="de-AT" i="1" dirty="0" err="1"/>
              <a:t>journal</a:t>
            </a:r>
            <a:r>
              <a:rPr lang="de-AT" i="1" dirty="0"/>
              <a:t> </a:t>
            </a:r>
            <a:r>
              <a:rPr lang="de-AT" i="1" dirty="0" err="1"/>
              <a:t>of</a:t>
            </a:r>
            <a:r>
              <a:rPr lang="de-AT" i="1" dirty="0"/>
              <a:t> </a:t>
            </a:r>
            <a:r>
              <a:rPr lang="de-AT" i="1" dirty="0" err="1"/>
              <a:t>public</a:t>
            </a:r>
            <a:r>
              <a:rPr lang="de-AT" i="1" dirty="0"/>
              <a:t> </a:t>
            </a:r>
            <a:r>
              <a:rPr lang="de-AT" i="1" dirty="0" err="1"/>
              <a:t>health</a:t>
            </a:r>
            <a:r>
              <a:rPr lang="de-AT" i="1" dirty="0"/>
              <a:t> </a:t>
            </a:r>
            <a:r>
              <a:rPr lang="de-AT" dirty="0"/>
              <a:t>108 (10), S. 1378–1384. DOI: 10.2105/AJPH.2018.304567.</a:t>
            </a:r>
          </a:p>
          <a:p>
            <a:pPr marL="0" indent="457200" algn="just">
              <a:buNone/>
            </a:pPr>
            <a:r>
              <a:rPr lang="en-US" dirty="0"/>
              <a:t>Compton, Josh (2012): Inoculation Theory. In: James Dillard und Lijiang Shen (Hg.): The SAGE Handbook of Persuasion: Developments in Theory and Practice. 2455 Teller Road,  Thousand Oaks  California  91320  United States: SAGE Publications, Inc, S. 220–236.</a:t>
            </a:r>
          </a:p>
          <a:p>
            <a:pPr marL="0" indent="457200" algn="just">
              <a:buNone/>
            </a:pPr>
            <a:r>
              <a:rPr lang="de-AT" dirty="0"/>
              <a:t>Compton, Josh; van der Linden, Sander; Cook, John; </a:t>
            </a:r>
            <a:r>
              <a:rPr lang="de-AT" dirty="0" err="1"/>
              <a:t>Basol</a:t>
            </a:r>
            <a:r>
              <a:rPr lang="de-AT" dirty="0"/>
              <a:t>, Melisa (2021): </a:t>
            </a:r>
            <a:r>
              <a:rPr lang="de-AT" dirty="0" err="1"/>
              <a:t>Inoculation</a:t>
            </a:r>
            <a:r>
              <a:rPr lang="de-AT" dirty="0"/>
              <a:t> </a:t>
            </a:r>
            <a:r>
              <a:rPr lang="de-AT" dirty="0" err="1"/>
              <a:t>theory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post‐truth</a:t>
            </a:r>
            <a:r>
              <a:rPr lang="de-AT" dirty="0"/>
              <a:t> </a:t>
            </a:r>
            <a:r>
              <a:rPr lang="de-AT" dirty="0" err="1"/>
              <a:t>era</a:t>
            </a:r>
            <a:r>
              <a:rPr lang="de-AT" dirty="0"/>
              <a:t>: </a:t>
            </a:r>
            <a:r>
              <a:rPr lang="de-AT" dirty="0" err="1"/>
              <a:t>Extant</a:t>
            </a:r>
            <a:r>
              <a:rPr lang="de-AT" dirty="0"/>
              <a:t> </a:t>
            </a:r>
            <a:r>
              <a:rPr lang="de-AT" dirty="0" err="1"/>
              <a:t>findings</a:t>
            </a:r>
            <a:r>
              <a:rPr lang="de-AT" dirty="0"/>
              <a:t> and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/>
              <a:t>frontiers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contested</a:t>
            </a:r>
            <a:r>
              <a:rPr lang="de-AT" dirty="0"/>
              <a:t> </a:t>
            </a:r>
            <a:r>
              <a:rPr lang="de-AT" dirty="0" err="1"/>
              <a:t>science</a:t>
            </a:r>
            <a:r>
              <a:rPr lang="de-AT" dirty="0"/>
              <a:t>, </a:t>
            </a:r>
            <a:r>
              <a:rPr lang="de-AT" dirty="0" err="1"/>
              <a:t>misinformation</a:t>
            </a:r>
            <a:r>
              <a:rPr lang="de-AT" dirty="0"/>
              <a:t>, and </a:t>
            </a:r>
            <a:r>
              <a:rPr lang="de-AT" dirty="0" err="1"/>
              <a:t>conspiracy</a:t>
            </a:r>
            <a:r>
              <a:rPr lang="de-AT" dirty="0"/>
              <a:t> </a:t>
            </a:r>
            <a:r>
              <a:rPr lang="de-AT" dirty="0" err="1"/>
              <a:t>theories</a:t>
            </a:r>
            <a:r>
              <a:rPr lang="de-AT" dirty="0"/>
              <a:t>. In: </a:t>
            </a:r>
            <a:r>
              <a:rPr lang="de-AT" i="1" dirty="0" err="1"/>
              <a:t>Soc</a:t>
            </a:r>
            <a:r>
              <a:rPr lang="de-AT" i="1" dirty="0"/>
              <a:t> Personal </a:t>
            </a:r>
            <a:r>
              <a:rPr lang="de-AT" i="1" dirty="0" err="1"/>
              <a:t>Psychol</a:t>
            </a:r>
            <a:r>
              <a:rPr lang="de-AT" i="1" dirty="0"/>
              <a:t> Compass </a:t>
            </a:r>
            <a:r>
              <a:rPr lang="de-AT" dirty="0"/>
              <a:t>15 (6). DOI: 10.1111/spc3.12602. </a:t>
            </a:r>
            <a:endParaRPr lang="en-US" dirty="0"/>
          </a:p>
          <a:p>
            <a:pPr marL="0" indent="457200" algn="just">
              <a:buNone/>
            </a:pPr>
            <a:r>
              <a:rPr lang="de-AT" dirty="0"/>
              <a:t>Cook, John; Lewandowsky, Stephan; Ecker, Ullrich K. H. (2017): </a:t>
            </a:r>
            <a:r>
              <a:rPr lang="de-AT" dirty="0" err="1"/>
              <a:t>Neutralizing</a:t>
            </a:r>
            <a:r>
              <a:rPr lang="de-AT" dirty="0"/>
              <a:t> </a:t>
            </a:r>
            <a:r>
              <a:rPr lang="de-AT" dirty="0" err="1"/>
              <a:t>misinformation</a:t>
            </a:r>
            <a:r>
              <a:rPr lang="de-AT" dirty="0"/>
              <a:t> </a:t>
            </a:r>
            <a:r>
              <a:rPr lang="de-AT" dirty="0" err="1"/>
              <a:t>through</a:t>
            </a:r>
            <a:r>
              <a:rPr lang="de-AT" dirty="0"/>
              <a:t> </a:t>
            </a:r>
            <a:r>
              <a:rPr lang="de-AT" dirty="0" err="1"/>
              <a:t>inoculation</a:t>
            </a:r>
            <a:r>
              <a:rPr lang="de-AT" dirty="0"/>
              <a:t>: </a:t>
            </a:r>
            <a:r>
              <a:rPr lang="de-AT" dirty="0" err="1"/>
              <a:t>Exposing</a:t>
            </a:r>
            <a:r>
              <a:rPr lang="de-AT" dirty="0"/>
              <a:t> </a:t>
            </a:r>
            <a:r>
              <a:rPr lang="de-AT" dirty="0" err="1"/>
              <a:t>misleading</a:t>
            </a:r>
            <a:r>
              <a:rPr lang="de-AT" dirty="0"/>
              <a:t> </a:t>
            </a:r>
            <a:r>
              <a:rPr lang="de-AT" dirty="0" err="1"/>
              <a:t>argumentation</a:t>
            </a:r>
            <a:r>
              <a:rPr lang="de-AT" dirty="0"/>
              <a:t> </a:t>
            </a:r>
            <a:r>
              <a:rPr lang="de-AT" dirty="0" err="1"/>
              <a:t>techniques</a:t>
            </a:r>
            <a:r>
              <a:rPr lang="de-AT" dirty="0"/>
              <a:t> </a:t>
            </a:r>
            <a:r>
              <a:rPr lang="de-AT" dirty="0" err="1"/>
              <a:t>reduces</a:t>
            </a:r>
            <a:r>
              <a:rPr lang="de-AT" dirty="0"/>
              <a:t> </a:t>
            </a:r>
            <a:r>
              <a:rPr lang="de-AT" dirty="0" err="1"/>
              <a:t>their</a:t>
            </a:r>
            <a:r>
              <a:rPr lang="de-AT" dirty="0"/>
              <a:t> </a:t>
            </a:r>
            <a:r>
              <a:rPr lang="de-AT" dirty="0" err="1"/>
              <a:t>influence</a:t>
            </a:r>
            <a:r>
              <a:rPr lang="de-AT" dirty="0"/>
              <a:t>. In: </a:t>
            </a:r>
            <a:r>
              <a:rPr lang="de-AT" i="1" dirty="0" err="1"/>
              <a:t>PloS</a:t>
            </a:r>
            <a:r>
              <a:rPr lang="de-AT" i="1" dirty="0"/>
              <a:t> </a:t>
            </a:r>
            <a:r>
              <a:rPr lang="de-AT" i="1" dirty="0" err="1"/>
              <a:t>one</a:t>
            </a:r>
            <a:r>
              <a:rPr lang="de-AT" i="1" dirty="0"/>
              <a:t> </a:t>
            </a:r>
            <a:r>
              <a:rPr lang="de-AT" dirty="0"/>
              <a:t>12 (5), e0175799. DOI: 10.1371/journal.pone.0175799.</a:t>
            </a:r>
          </a:p>
          <a:p>
            <a:pPr marL="0" indent="457200" algn="just">
              <a:buNone/>
            </a:pPr>
            <a:r>
              <a:rPr lang="de-AT" dirty="0" err="1"/>
              <a:t>Guidry</a:t>
            </a:r>
            <a:r>
              <a:rPr lang="de-AT" dirty="0"/>
              <a:t>, Jeanine P. D.; Carlyle, Kellie; Messner, Marcus; Jin, Yan (2015): On </a:t>
            </a:r>
            <a:r>
              <a:rPr lang="de-AT" dirty="0" err="1"/>
              <a:t>pins</a:t>
            </a:r>
            <a:r>
              <a:rPr lang="de-AT" dirty="0"/>
              <a:t> and </a:t>
            </a:r>
            <a:r>
              <a:rPr lang="de-AT" dirty="0" err="1"/>
              <a:t>needles</a:t>
            </a:r>
            <a:r>
              <a:rPr lang="de-AT" dirty="0"/>
              <a:t>: </a:t>
            </a:r>
            <a:r>
              <a:rPr lang="de-AT" dirty="0" err="1"/>
              <a:t>how</a:t>
            </a:r>
            <a:r>
              <a:rPr lang="de-AT" dirty="0"/>
              <a:t> </a:t>
            </a:r>
            <a:r>
              <a:rPr lang="de-AT" dirty="0" err="1"/>
              <a:t>vaccines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portrayed</a:t>
            </a:r>
            <a:r>
              <a:rPr lang="de-AT" dirty="0"/>
              <a:t> on Pinterest. In: Vaccine 33 (39), S. 5051–5056. DOI: 10.1016/j.vaccine.2015.08.064.</a:t>
            </a:r>
          </a:p>
          <a:p>
            <a:pPr marL="0" indent="457200" algn="just">
              <a:buNone/>
            </a:pPr>
            <a:r>
              <a:rPr lang="de-AT" dirty="0"/>
              <a:t>Honegger, Beat </a:t>
            </a:r>
            <a:r>
              <a:rPr lang="de-AT" dirty="0" err="1"/>
              <a:t>Doebeli</a:t>
            </a:r>
            <a:r>
              <a:rPr lang="de-AT" dirty="0"/>
              <a:t> (2020): Digitalisierung, Digitalität &amp; Co. Beats Blog - Weblog von Beat Döbeli Honegger. Zürich. Online verfügbar unter http://blog.doebe.li/Blog/DigitalisierungDigitalitaetUndCo, zuletzt geprüft am 18.05.2021.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FB18986-BA8D-4B47-B25E-1305C5188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0"/>
            <a:ext cx="11391554" cy="869094"/>
          </a:xfrm>
        </p:spPr>
        <p:txBody>
          <a:bodyPr/>
          <a:lstStyle/>
          <a:p>
            <a:r>
              <a:rPr lang="de-AT" dirty="0"/>
              <a:t>Literatur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A2D942-A0F4-4EA1-B878-756C23895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4895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5F2B5E6F-A642-4E78-8EBB-B021DE510D15}"/>
              </a:ext>
            </a:extLst>
          </p:cNvPr>
          <p:cNvSpPr/>
          <p:nvPr/>
        </p:nvSpPr>
        <p:spPr>
          <a:xfrm>
            <a:off x="14534147" y="336884"/>
            <a:ext cx="2757881" cy="189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922DE50-F3D2-42F1-B0AF-DE62513C7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33992"/>
            <a:ext cx="17340263" cy="9163987"/>
          </a:xfrm>
        </p:spPr>
        <p:txBody>
          <a:bodyPr>
            <a:normAutofit fontScale="62500" lnSpcReduction="20000"/>
          </a:bodyPr>
          <a:lstStyle/>
          <a:p>
            <a:pPr marL="0" indent="457200">
              <a:buNone/>
            </a:pPr>
            <a:r>
              <a:rPr lang="en-US" sz="2100" dirty="0"/>
              <a:t>McGuire, W. J. (1961). Resistance to persuasion conferred by active and passive prior refutation of the same and alternative counterarguments. The Journal of Abnormal and Social Psychology, 63(2), 326–332. https://doi.org/10.1037/h0048344. </a:t>
            </a:r>
            <a:endParaRPr lang="de-AT" sz="2100" dirty="0"/>
          </a:p>
          <a:p>
            <a:pPr marL="0" indent="457200">
              <a:buNone/>
            </a:pPr>
            <a:r>
              <a:rPr lang="de-AT" sz="2100" dirty="0"/>
              <a:t>Maier, Michaela; Rothmund, Tobias; Retzbach, Andrea; Otto, Lukas; </a:t>
            </a:r>
            <a:r>
              <a:rPr lang="de-AT" sz="2100" dirty="0" err="1"/>
              <a:t>Besley</a:t>
            </a:r>
            <a:r>
              <a:rPr lang="de-AT" sz="2100" dirty="0"/>
              <a:t>, John C. (2014): Informal Learning Through Science Media </a:t>
            </a:r>
            <a:r>
              <a:rPr lang="de-AT" sz="2100" dirty="0" err="1"/>
              <a:t>Usage</a:t>
            </a:r>
            <a:r>
              <a:rPr lang="de-AT" sz="2100" dirty="0"/>
              <a:t>. In: </a:t>
            </a:r>
            <a:r>
              <a:rPr lang="de-AT" sz="2100" i="1" dirty="0"/>
              <a:t>Educational </a:t>
            </a:r>
            <a:r>
              <a:rPr lang="de-AT" sz="2100" i="1" dirty="0" err="1"/>
              <a:t>Psychologist</a:t>
            </a:r>
            <a:r>
              <a:rPr lang="de-AT" sz="2100" i="1" dirty="0"/>
              <a:t> </a:t>
            </a:r>
            <a:r>
              <a:rPr lang="de-AT" sz="2100" dirty="0"/>
              <a:t>49 (2), S. 86–103. DOI: 10.1080/00461520.2014.916215.</a:t>
            </a:r>
          </a:p>
          <a:p>
            <a:pPr marL="0" indent="457200">
              <a:buNone/>
            </a:pPr>
            <a:r>
              <a:rPr lang="de-AT" sz="2100" dirty="0" err="1"/>
              <a:t>Matsa</a:t>
            </a:r>
            <a:r>
              <a:rPr lang="de-AT" sz="2100" dirty="0"/>
              <a:t>, Katerina Eva; </a:t>
            </a:r>
            <a:r>
              <a:rPr lang="de-AT" sz="2100" dirty="0" err="1"/>
              <a:t>Silver</a:t>
            </a:r>
            <a:r>
              <a:rPr lang="de-AT" sz="2100" dirty="0"/>
              <a:t>, Laura; Shearer, Elisa; Walker, Mason (2018): Western </a:t>
            </a:r>
            <a:r>
              <a:rPr lang="de-AT" sz="2100" dirty="0" err="1"/>
              <a:t>Europeans</a:t>
            </a:r>
            <a:r>
              <a:rPr lang="de-AT" sz="2100" dirty="0"/>
              <a:t> </a:t>
            </a:r>
            <a:r>
              <a:rPr lang="de-AT" sz="2100" dirty="0" err="1"/>
              <a:t>Under</a:t>
            </a:r>
            <a:r>
              <a:rPr lang="de-AT" sz="2100" dirty="0"/>
              <a:t> 30 View News Media </a:t>
            </a:r>
            <a:r>
              <a:rPr lang="de-AT" sz="2100" dirty="0" err="1"/>
              <a:t>Less</a:t>
            </a:r>
            <a:r>
              <a:rPr lang="de-AT" sz="2100" dirty="0"/>
              <a:t> </a:t>
            </a:r>
            <a:r>
              <a:rPr lang="de-AT" sz="2100" dirty="0" err="1"/>
              <a:t>Positively</a:t>
            </a:r>
            <a:r>
              <a:rPr lang="de-AT" sz="2100" dirty="0"/>
              <a:t>, </a:t>
            </a:r>
            <a:r>
              <a:rPr lang="de-AT" sz="2100" dirty="0" err="1"/>
              <a:t>Rely</a:t>
            </a:r>
            <a:r>
              <a:rPr lang="de-AT" sz="2100" dirty="0"/>
              <a:t> More on Digital </a:t>
            </a:r>
            <a:r>
              <a:rPr lang="de-AT" sz="2100" dirty="0" err="1"/>
              <a:t>Platforms</a:t>
            </a:r>
            <a:r>
              <a:rPr lang="de-AT" sz="2100" dirty="0"/>
              <a:t> </a:t>
            </a:r>
            <a:r>
              <a:rPr lang="de-AT" sz="2100" dirty="0" err="1"/>
              <a:t>Than</a:t>
            </a:r>
            <a:r>
              <a:rPr lang="de-AT" sz="2100" dirty="0"/>
              <a:t> </a:t>
            </a:r>
            <a:r>
              <a:rPr lang="de-AT" sz="2100" dirty="0" err="1"/>
              <a:t>Older</a:t>
            </a:r>
            <a:r>
              <a:rPr lang="de-AT" sz="2100" dirty="0"/>
              <a:t> </a:t>
            </a:r>
            <a:r>
              <a:rPr lang="de-AT" sz="2100" dirty="0" err="1"/>
              <a:t>Adults</a:t>
            </a:r>
            <a:r>
              <a:rPr lang="de-AT" sz="2100" dirty="0"/>
              <a:t>. </a:t>
            </a:r>
            <a:r>
              <a:rPr lang="de-AT" sz="2100" dirty="0" err="1"/>
              <a:t>Hg</a:t>
            </a:r>
            <a:r>
              <a:rPr lang="de-AT" sz="2100" dirty="0"/>
              <a:t>. v. Pew Research Center. Online verfügbar unter http://www.journalism. </a:t>
            </a:r>
            <a:r>
              <a:rPr lang="de-AT" sz="2100" dirty="0" err="1"/>
              <a:t>org</a:t>
            </a:r>
            <a:r>
              <a:rPr lang="de-AT" sz="2100" dirty="0"/>
              <a:t>/</a:t>
            </a:r>
            <a:r>
              <a:rPr lang="de-AT" sz="2100" dirty="0" err="1"/>
              <a:t>wp</a:t>
            </a:r>
            <a:r>
              <a:rPr lang="de-AT" sz="2100" dirty="0"/>
              <a:t>-content/</a:t>
            </a:r>
            <a:r>
              <a:rPr lang="de-AT" sz="2100" dirty="0" err="1"/>
              <a:t>uploads</a:t>
            </a:r>
            <a:r>
              <a:rPr lang="de-AT" sz="2100" dirty="0"/>
              <a:t>/</a:t>
            </a:r>
            <a:r>
              <a:rPr lang="de-AT" sz="2100" dirty="0" err="1"/>
              <a:t>sites</a:t>
            </a:r>
            <a:r>
              <a:rPr lang="de-AT" sz="2100" dirty="0"/>
              <a:t>/8/2018/10/PJ_2018, 10. </a:t>
            </a:r>
          </a:p>
          <a:p>
            <a:pPr marL="0" indent="457200" algn="just">
              <a:buNone/>
            </a:pPr>
            <a:r>
              <a:rPr lang="de-AT" sz="2100" dirty="0"/>
              <a:t>Müller, Philipp; Denner, Nora (2019): Was tun gegen Fake News? Eine Analyse anhand der Entstehungsbedingungen und Wirkweisen gezielter Falschmeldungen im Internet. Kurzgutachten im Auftrag der Friedrich-Naumann-Stiftung für die Freiheit. </a:t>
            </a:r>
            <a:r>
              <a:rPr lang="de-AT" sz="2100" dirty="0" err="1"/>
              <a:t>Hg</a:t>
            </a:r>
            <a:r>
              <a:rPr lang="de-AT" sz="2100" dirty="0"/>
              <a:t>. v. Friedrich-Naumann-Stiftung für die Freiheit.</a:t>
            </a:r>
          </a:p>
          <a:p>
            <a:pPr marL="0" indent="457200" algn="just">
              <a:buNone/>
            </a:pPr>
            <a:r>
              <a:rPr lang="de-AT" sz="2100" dirty="0"/>
              <a:t>Lewandowsky, Stephan; Cook, John; Lombardi, Doug (2020): </a:t>
            </a:r>
            <a:r>
              <a:rPr lang="de-AT" sz="2100" dirty="0" err="1"/>
              <a:t>Debunking</a:t>
            </a:r>
            <a:r>
              <a:rPr lang="de-AT" sz="2100" dirty="0"/>
              <a:t> Handbook 2020. Online verfügbar unter </a:t>
            </a:r>
            <a:r>
              <a:rPr lang="de-AT" sz="2100" dirty="0">
                <a:hlinkClick r:id="rId3"/>
              </a:rPr>
              <a:t>https://www.climatechangecommunication.org/wp-content/uploads/2020/10/DebunkingHandbook2020.pdf</a:t>
            </a:r>
            <a:r>
              <a:rPr lang="de-AT" sz="2100" dirty="0"/>
              <a:t>.</a:t>
            </a:r>
          </a:p>
          <a:p>
            <a:pPr marL="0" indent="457200" algn="just">
              <a:buNone/>
            </a:pPr>
            <a:r>
              <a:rPr lang="de-AT" sz="2100" dirty="0"/>
              <a:t>Saferinternet.at (Hrsg.). (2023). Jugend-Internet-Monitor. https://www.saferinternet.at/services/jugend-internet-monitor</a:t>
            </a:r>
          </a:p>
          <a:p>
            <a:pPr marL="0" indent="457200" algn="just">
              <a:buNone/>
            </a:pPr>
            <a:r>
              <a:rPr lang="de-AT" sz="2100" dirty="0"/>
              <a:t>Schubatzky, Thomas; Haagen-Schützenhöfer, Claudia (2021): Können wir SchülerInnen gegen Klimawandel-Desinformationen „impfen“? In: Sebastian </a:t>
            </a:r>
            <a:r>
              <a:rPr lang="de-AT" sz="2100" dirty="0" err="1"/>
              <a:t>Habig</a:t>
            </a:r>
            <a:r>
              <a:rPr lang="de-AT" sz="2100" dirty="0"/>
              <a:t> (</a:t>
            </a:r>
            <a:r>
              <a:rPr lang="de-AT" sz="2100" dirty="0" err="1"/>
              <a:t>Hg</a:t>
            </a:r>
            <a:r>
              <a:rPr lang="de-AT" sz="2100" dirty="0"/>
              <a:t>.): Naturwissenschaftlicher Unterricht und Lehrerbildung im Umbruch? Gesellschaft für Didaktik der Chemie und Physik online Jahrestagung 2020, 2020. Gesellschaft für Didaktik der Chemie und Physik (GDCP) (41), S. 250–253.</a:t>
            </a:r>
          </a:p>
          <a:p>
            <a:pPr marL="0" indent="457200" algn="just">
              <a:buNone/>
            </a:pPr>
            <a:r>
              <a:rPr lang="en-US" sz="2100" dirty="0"/>
              <a:t>Schubatzky, T. &amp; Haagen-</a:t>
            </a:r>
            <a:r>
              <a:rPr lang="en-US" sz="2100" dirty="0" err="1"/>
              <a:t>Schützenhöfer</a:t>
            </a:r>
            <a:r>
              <a:rPr lang="en-US" sz="2100" dirty="0"/>
              <a:t>, C. (2022). Debunking Climate Myths Is Easy—Is It Really? An Explorative Case Study with Pre-Service Physics Teachers. Education Sciences, 12(8), 566. https://doi.org/10.3390/educsci12080566</a:t>
            </a:r>
          </a:p>
          <a:p>
            <a:pPr marL="0" indent="457200">
              <a:buNone/>
            </a:pPr>
            <a:r>
              <a:rPr lang="en-US" sz="2100" dirty="0"/>
              <a:t>Shearer, Elisa; Gottfried, Jeffrey (2017): News Use Across Social Media Platforms 2017. Hg. v. Pew Research Center.</a:t>
            </a:r>
          </a:p>
          <a:p>
            <a:pPr marL="0" indent="457200">
              <a:buNone/>
            </a:pPr>
            <a:r>
              <a:rPr lang="en-US" sz="2100" dirty="0"/>
              <a:t>Treen, Kathie M. </a:t>
            </a:r>
            <a:r>
              <a:rPr lang="en-US" sz="2100" dirty="0" err="1"/>
              <a:t>d'I</a:t>
            </a:r>
            <a:r>
              <a:rPr lang="en-US" sz="2100" dirty="0"/>
              <a:t>.; Williams, Hywel T. P.; O'Neill, Saffron J. (2020): Online misinformation about climate change. In: WIREs </a:t>
            </a:r>
            <a:r>
              <a:rPr lang="en-US" sz="2100" dirty="0" err="1"/>
              <a:t>Clim</a:t>
            </a:r>
            <a:r>
              <a:rPr lang="en-US" sz="2100" dirty="0"/>
              <a:t> Change 11 (5). DOI: 10.1002/wcc.665.</a:t>
            </a:r>
          </a:p>
          <a:p>
            <a:pPr marL="0" indent="457200">
              <a:buNone/>
            </a:pPr>
            <a:r>
              <a:rPr lang="en-US" sz="2100" dirty="0"/>
              <a:t>Tucker, Joshua; Guess, Andrew; Barbera, Pablo; </a:t>
            </a:r>
            <a:r>
              <a:rPr lang="en-US" sz="2100" dirty="0" err="1"/>
              <a:t>Vaccari</a:t>
            </a:r>
            <a:r>
              <a:rPr lang="en-US" sz="2100" dirty="0"/>
              <a:t>, Cristian; Siegel, Alexandra; </a:t>
            </a:r>
            <a:r>
              <a:rPr lang="en-US" sz="2100" dirty="0" err="1"/>
              <a:t>Sanovich</a:t>
            </a:r>
            <a:r>
              <a:rPr lang="en-US" sz="2100" dirty="0"/>
              <a:t>, Sergey et al. (2018): Social Media, Political Polarization, and Political Disinformation: A Review of the Scientific Literature. In: SSRN Journal. DOI: 10.2139/ssrn.3144139.</a:t>
            </a:r>
          </a:p>
          <a:p>
            <a:pPr marL="0" indent="457200">
              <a:buNone/>
            </a:pPr>
            <a:r>
              <a:rPr lang="en-US" sz="2100" dirty="0"/>
              <a:t>van der Linden, S., Leiserowitz, A., Rosenthal, S. &amp; </a:t>
            </a:r>
            <a:r>
              <a:rPr lang="en-US" sz="2100" dirty="0" err="1"/>
              <a:t>Maibach</a:t>
            </a:r>
            <a:r>
              <a:rPr lang="en-US" sz="2100" dirty="0"/>
              <a:t>, E. (2017). Inoculating the Public against Misinformation about Climate Change. Global challenges (Hoboken, NJ), 1(2), 1600008. https://doi.org/10.1002/gch2.201600008</a:t>
            </a:r>
            <a:endParaRPr lang="de-AT" sz="2100" dirty="0"/>
          </a:p>
          <a:p>
            <a:pPr marL="0" indent="457200">
              <a:buNone/>
            </a:pPr>
            <a:endParaRPr lang="de-AT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FB18986-BA8D-4B47-B25E-1305C5188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9277"/>
            <a:ext cx="11391554" cy="869094"/>
          </a:xfrm>
        </p:spPr>
        <p:txBody>
          <a:bodyPr/>
          <a:lstStyle/>
          <a:p>
            <a:r>
              <a:rPr lang="de-AT" dirty="0"/>
              <a:t>Literatur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A2D942-A0F4-4EA1-B878-756C23895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9423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0654DE5-9964-F244-8A41-6F384D8860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/>
              <a:t>2021 © Universität Graz, Kommunikation und Öffentlichkeitsarbeit</a:t>
            </a:r>
          </a:p>
          <a:p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E77471C-C2BB-4250-ADED-F111DDBD4A7D}"/>
              </a:ext>
            </a:extLst>
          </p:cNvPr>
          <p:cNvSpPr/>
          <p:nvPr/>
        </p:nvSpPr>
        <p:spPr>
          <a:xfrm>
            <a:off x="6819250" y="5705839"/>
            <a:ext cx="10521013" cy="3887866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6575" tIns="36575" rIns="36575" bIns="36575" numCol="1" spcCol="38100" rtlCol="0" anchor="ctr">
            <a:spAutoFit/>
          </a:bodyPr>
          <a:lstStyle/>
          <a:p>
            <a:pPr marL="0" marR="0" indent="0" algn="l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2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C2E882B7-1C82-4A1E-B1FD-3350A1EEEA3F}"/>
              </a:ext>
            </a:extLst>
          </p:cNvPr>
          <p:cNvGrpSpPr/>
          <p:nvPr/>
        </p:nvGrpSpPr>
        <p:grpSpPr>
          <a:xfrm>
            <a:off x="6900537" y="7504845"/>
            <a:ext cx="10358437" cy="1926026"/>
            <a:chOff x="3443288" y="4859977"/>
            <a:chExt cx="10358437" cy="1926026"/>
          </a:xfrm>
        </p:grpSpPr>
        <p:pic>
          <p:nvPicPr>
            <p:cNvPr id="5" name="Picture 2" descr="Quellbild anzeigen">
              <a:extLst>
                <a:ext uri="{FF2B5EF4-FFF2-40B4-BE49-F238E27FC236}">
                  <a16:creationId xmlns:a16="http://schemas.microsoft.com/office/drawing/2014/main" id="{3055FB87-47D5-4331-BACB-7AC57AE548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63" r="11578"/>
            <a:stretch/>
          </p:blipFill>
          <p:spPr bwMode="auto">
            <a:xfrm>
              <a:off x="5596473" y="5011093"/>
              <a:ext cx="2292705" cy="1774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Logo Teaching Digital Thinking">
              <a:extLst>
                <a:ext uri="{FF2B5EF4-FFF2-40B4-BE49-F238E27FC236}">
                  <a16:creationId xmlns:a16="http://schemas.microsoft.com/office/drawing/2014/main" id="{0C2A16D5-775F-41A2-8E4F-C0FA4DC4CD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2720" y="5165842"/>
              <a:ext cx="2449005" cy="135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CE66441-3AF8-4151-B650-5E035BC441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416" t="32941" r="80811" b="48663"/>
            <a:stretch/>
          </p:blipFill>
          <p:spPr>
            <a:xfrm>
              <a:off x="8029388" y="4859977"/>
              <a:ext cx="3183121" cy="1926026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7124B2FD-7974-4584-B407-87892F4115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8424" t="70530" r="4447" b="10809"/>
            <a:stretch/>
          </p:blipFill>
          <p:spPr>
            <a:xfrm>
              <a:off x="3443288" y="5043348"/>
              <a:ext cx="1905312" cy="1603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2272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8B6CF77-1285-429B-B176-9A21D0E8A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6" y="614932"/>
            <a:ext cx="11391554" cy="1885950"/>
          </a:xfrm>
        </p:spPr>
        <p:txBody>
          <a:bodyPr/>
          <a:lstStyle/>
          <a:p>
            <a:r>
              <a:rPr lang="de-AT" dirty="0"/>
              <a:t>Digitalität und Falschinformationen: Grundbegriffe 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FCE37B-94B3-4B50-A145-94F25120F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C9E2A9C-F62C-48BA-9A99-94A2AA3F2F99}"/>
              </a:ext>
            </a:extLst>
          </p:cNvPr>
          <p:cNvSpPr txBox="1"/>
          <p:nvPr/>
        </p:nvSpPr>
        <p:spPr>
          <a:xfrm rot="20002760">
            <a:off x="1382165" y="3070696"/>
            <a:ext cx="2180040" cy="646331"/>
          </a:xfrm>
          <a:prstGeom prst="rect">
            <a:avLst/>
          </a:prstGeom>
          <a:noFill/>
          <a:ln w="38100" cap="rnd">
            <a:solidFill>
              <a:schemeClr val="accent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/>
              <a:t>Spammer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39E3B4D-AC3A-4B36-BBD0-62FC4DB6613D}"/>
              </a:ext>
            </a:extLst>
          </p:cNvPr>
          <p:cNvSpPr txBox="1"/>
          <p:nvPr/>
        </p:nvSpPr>
        <p:spPr>
          <a:xfrm>
            <a:off x="9731528" y="5310119"/>
            <a:ext cx="3340706" cy="646331"/>
          </a:xfrm>
          <a:prstGeom prst="rect">
            <a:avLst/>
          </a:prstGeom>
          <a:noFill/>
          <a:ln w="38100" cmpd="sng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Algorithm</a:t>
            </a:r>
            <a:r>
              <a:rPr lang="de-AT" sz="3600" dirty="0"/>
              <a:t>-Bias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D2DFECF-30DB-4FED-86C1-9C192BE82602}"/>
              </a:ext>
            </a:extLst>
          </p:cNvPr>
          <p:cNvSpPr txBox="1"/>
          <p:nvPr/>
        </p:nvSpPr>
        <p:spPr>
          <a:xfrm rot="1131714">
            <a:off x="9625719" y="8133441"/>
            <a:ext cx="2490925" cy="646331"/>
          </a:xfrm>
          <a:prstGeom prst="rect">
            <a:avLst/>
          </a:prstGeom>
          <a:noFill/>
          <a:ln w="38100">
            <a:solidFill>
              <a:srgbClr val="F6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Astroturfer</a:t>
            </a:r>
            <a:endParaRPr lang="de-AT" sz="36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EE91794-6AD9-4884-B07A-9338710B5567}"/>
              </a:ext>
            </a:extLst>
          </p:cNvPr>
          <p:cNvSpPr txBox="1"/>
          <p:nvPr/>
        </p:nvSpPr>
        <p:spPr>
          <a:xfrm rot="20002760">
            <a:off x="593264" y="5709051"/>
            <a:ext cx="2897754" cy="64633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/>
              <a:t>Echokammer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064B5420-2BB4-4E37-9FFA-518532F42765}"/>
              </a:ext>
            </a:extLst>
          </p:cNvPr>
          <p:cNvSpPr txBox="1"/>
          <p:nvPr/>
        </p:nvSpPr>
        <p:spPr>
          <a:xfrm rot="20605061">
            <a:off x="4995313" y="3245466"/>
            <a:ext cx="3830871" cy="6463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Confirmation</a:t>
            </a:r>
            <a:r>
              <a:rPr lang="de-AT" sz="3600" dirty="0"/>
              <a:t> Bias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F8E3DE48-FFC5-48E7-BAE9-F7713AA0176A}"/>
              </a:ext>
            </a:extLst>
          </p:cNvPr>
          <p:cNvSpPr txBox="1"/>
          <p:nvPr/>
        </p:nvSpPr>
        <p:spPr>
          <a:xfrm rot="1295672">
            <a:off x="11129994" y="2663427"/>
            <a:ext cx="3645123" cy="12003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Continued</a:t>
            </a:r>
            <a:r>
              <a:rPr lang="de-AT" sz="3600" dirty="0"/>
              <a:t> </a:t>
            </a:r>
            <a:r>
              <a:rPr lang="de-AT" sz="3600" dirty="0" err="1"/>
              <a:t>Influence</a:t>
            </a:r>
            <a:r>
              <a:rPr lang="de-AT" sz="3600" dirty="0"/>
              <a:t> </a:t>
            </a:r>
            <a:r>
              <a:rPr lang="de-AT" sz="3600" dirty="0" err="1"/>
              <a:t>effect</a:t>
            </a:r>
            <a:endParaRPr lang="de-AT" sz="360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9AD5A5D-FCEC-4EE9-9F9C-A2E842AAB0E0}"/>
              </a:ext>
            </a:extLst>
          </p:cNvPr>
          <p:cNvSpPr txBox="1"/>
          <p:nvPr/>
        </p:nvSpPr>
        <p:spPr>
          <a:xfrm rot="933877">
            <a:off x="2393553" y="7646413"/>
            <a:ext cx="2549220" cy="646331"/>
          </a:xfrm>
          <a:prstGeom prst="rect">
            <a:avLst/>
          </a:prstGeom>
          <a:noFill/>
          <a:ln w="38100">
            <a:solidFill>
              <a:srgbClr val="FC14D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Social</a:t>
            </a:r>
            <a:r>
              <a:rPr lang="de-AT" sz="3600" dirty="0"/>
              <a:t> Bots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E59129D-FFB9-4EFC-B4BB-CD4AF6E90BF1}"/>
              </a:ext>
            </a:extLst>
          </p:cNvPr>
          <p:cNvSpPr txBox="1"/>
          <p:nvPr/>
        </p:nvSpPr>
        <p:spPr>
          <a:xfrm rot="20974421">
            <a:off x="5529109" y="5728243"/>
            <a:ext cx="3210140" cy="1200329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/>
              <a:t>Soziale Homophilie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9951DA7-3690-4B1F-B4DA-75CA3EF20A74}"/>
              </a:ext>
            </a:extLst>
          </p:cNvPr>
          <p:cNvSpPr txBox="1"/>
          <p:nvPr/>
        </p:nvSpPr>
        <p:spPr>
          <a:xfrm rot="20605061">
            <a:off x="13342745" y="6790036"/>
            <a:ext cx="3830871" cy="64633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3600" dirty="0" err="1"/>
              <a:t>Cyber</a:t>
            </a:r>
            <a:r>
              <a:rPr lang="de-AT" sz="3600" dirty="0"/>
              <a:t> Grooming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151092A-7556-4ADE-B8CE-F04226CAE3C9}"/>
              </a:ext>
            </a:extLst>
          </p:cNvPr>
          <p:cNvSpPr txBox="1"/>
          <p:nvPr/>
        </p:nvSpPr>
        <p:spPr>
          <a:xfrm>
            <a:off x="32259" y="9300369"/>
            <a:ext cx="236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</a:t>
            </a:r>
            <a:r>
              <a:rPr lang="en-US" sz="2000" i="1" dirty="0" err="1"/>
              <a:t>Treen</a:t>
            </a:r>
            <a:r>
              <a:rPr lang="en-US" sz="2000" i="1" dirty="0"/>
              <a:t> et.al., 2020)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1765092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7EAF35AE-AEDE-482B-A3A7-99449D014B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75" t="31086" r="21548" b="18585"/>
          <a:stretch/>
        </p:blipFill>
        <p:spPr>
          <a:xfrm>
            <a:off x="4942724" y="2920614"/>
            <a:ext cx="11919261" cy="6171394"/>
          </a:xfrm>
          <a:prstGeom prst="rect">
            <a:avLst/>
          </a:prstGeom>
        </p:spPr>
      </p:pic>
      <p:sp>
        <p:nvSpPr>
          <p:cNvPr id="26" name="Titel 25">
            <a:extLst>
              <a:ext uri="{FF2B5EF4-FFF2-40B4-BE49-F238E27FC236}">
                <a16:creationId xmlns:a16="http://schemas.microsoft.com/office/drawing/2014/main" id="{58B84D33-A4EA-4D2D-8CD6-39F84313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Begriffliche Klärung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t>4</a:t>
            </a:fld>
            <a:endParaRPr lang="de-DE" dirty="0"/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075603D3-88A6-4CE2-885B-AC8EFA106A39}"/>
              </a:ext>
            </a:extLst>
          </p:cNvPr>
          <p:cNvGrpSpPr/>
          <p:nvPr/>
        </p:nvGrpSpPr>
        <p:grpSpPr>
          <a:xfrm>
            <a:off x="922867" y="2081822"/>
            <a:ext cx="4506077" cy="3244930"/>
            <a:chOff x="1416815" y="2200283"/>
            <a:chExt cx="4506077" cy="3244930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BD247F39-829D-4442-B47D-92474F8FCD5C}"/>
                </a:ext>
              </a:extLst>
            </p:cNvPr>
            <p:cNvSpPr/>
            <p:nvPr/>
          </p:nvSpPr>
          <p:spPr>
            <a:xfrm rot="20465887">
              <a:off x="1416815" y="2200283"/>
              <a:ext cx="4506077" cy="3244930"/>
            </a:xfrm>
            <a:prstGeom prst="ellips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210B733B-82F8-4126-97BB-F0281CEC1B94}"/>
                </a:ext>
              </a:extLst>
            </p:cNvPr>
            <p:cNvSpPr/>
            <p:nvPr/>
          </p:nvSpPr>
          <p:spPr>
            <a:xfrm rot="20052386">
              <a:off x="1580593" y="2885130"/>
              <a:ext cx="417852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AT" dirty="0"/>
                <a:t>Mit „Fake News“ werden derzeit alle möglichen Formen von als problematisch eingestuften, medial verbreiteten Inhalten bezeichnet.</a:t>
              </a:r>
            </a:p>
          </p:txBody>
        </p:sp>
      </p:grpSp>
      <p:sp>
        <p:nvSpPr>
          <p:cNvPr id="43" name="Textfeld 42">
            <a:extLst>
              <a:ext uri="{FF2B5EF4-FFF2-40B4-BE49-F238E27FC236}">
                <a16:creationId xmlns:a16="http://schemas.microsoft.com/office/drawing/2014/main" id="{3511AE6A-9D98-47E6-8338-FCB5C1A2CA70}"/>
              </a:ext>
            </a:extLst>
          </p:cNvPr>
          <p:cNvSpPr txBox="1"/>
          <p:nvPr/>
        </p:nvSpPr>
        <p:spPr>
          <a:xfrm>
            <a:off x="14194553" y="8840758"/>
            <a:ext cx="314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(Müller &amp; </a:t>
            </a:r>
            <a:r>
              <a:rPr lang="en-US" sz="2000" i="1" dirty="0" err="1"/>
              <a:t>Denner</a:t>
            </a:r>
            <a:r>
              <a:rPr lang="en-US" sz="2000" i="1" dirty="0"/>
              <a:t>, 2019)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107676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Main graphic">
            <a:extLst>
              <a:ext uri="{FF2B5EF4-FFF2-40B4-BE49-F238E27FC236}">
                <a16:creationId xmlns:a16="http://schemas.microsoft.com/office/drawing/2014/main" id="{FCF4137C-1704-42C8-8953-3638D24DB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213666" y="2839708"/>
            <a:ext cx="13324092" cy="4320000"/>
          </a:xfrm>
          <a:prstGeom prst="rect">
            <a:avLst/>
          </a:prstGeom>
          <a:ln>
            <a:noFill/>
          </a:ln>
        </p:spPr>
      </p:pic>
      <p:sp>
        <p:nvSpPr>
          <p:cNvPr id="26" name="Titel 25">
            <a:extLst>
              <a:ext uri="{FF2B5EF4-FFF2-40B4-BE49-F238E27FC236}">
                <a16:creationId xmlns:a16="http://schemas.microsoft.com/office/drawing/2014/main" id="{58B84D33-A4EA-4D2D-8CD6-39F84313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Begriffliche Klärung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t>5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AEA85F-6184-4B0A-8B81-0C22FFDA57DE}"/>
              </a:ext>
            </a:extLst>
          </p:cNvPr>
          <p:cNvSpPr txBox="1"/>
          <p:nvPr/>
        </p:nvSpPr>
        <p:spPr>
          <a:xfrm>
            <a:off x="13185501" y="8234356"/>
            <a:ext cx="2382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(Treen et al., 2020)</a:t>
            </a:r>
            <a:endParaRPr lang="de-AT" sz="3200" i="1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CBA02396-961E-4440-B532-7599B060979F}"/>
              </a:ext>
            </a:extLst>
          </p:cNvPr>
          <p:cNvGrpSpPr/>
          <p:nvPr/>
        </p:nvGrpSpPr>
        <p:grpSpPr>
          <a:xfrm>
            <a:off x="7648567" y="2942786"/>
            <a:ext cx="7795649" cy="3986085"/>
            <a:chOff x="14277859" y="2497921"/>
            <a:chExt cx="7795649" cy="3986085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A3D784A-672D-4434-9243-1E09789A1D1C}"/>
                </a:ext>
              </a:extLst>
            </p:cNvPr>
            <p:cNvSpPr txBox="1"/>
            <p:nvPr/>
          </p:nvSpPr>
          <p:spPr>
            <a:xfrm>
              <a:off x="14277859" y="2497921"/>
              <a:ext cx="245429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b="1" dirty="0">
                  <a:solidFill>
                    <a:srgbClr val="FFC000"/>
                  </a:solidFill>
                </a:rPr>
                <a:t>Fehlinformation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32E986EA-F997-416F-B75C-FB932BF07DDA}"/>
                </a:ext>
              </a:extLst>
            </p:cNvPr>
            <p:cNvSpPr txBox="1"/>
            <p:nvPr/>
          </p:nvSpPr>
          <p:spPr>
            <a:xfrm>
              <a:off x="14542394" y="2973828"/>
              <a:ext cx="1731500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Täuschungs-absicht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3F383906-4B6D-43B3-A49B-CFCB1CB12598}"/>
                </a:ext>
              </a:extLst>
            </p:cNvPr>
            <p:cNvSpPr txBox="1"/>
            <p:nvPr/>
          </p:nvSpPr>
          <p:spPr>
            <a:xfrm>
              <a:off x="19031166" y="2892765"/>
              <a:ext cx="1731500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Täuschungs-absicht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3C2C5308-21D9-4574-891E-CB1FD810BD4F}"/>
                </a:ext>
              </a:extLst>
            </p:cNvPr>
            <p:cNvSpPr txBox="1"/>
            <p:nvPr/>
          </p:nvSpPr>
          <p:spPr>
            <a:xfrm>
              <a:off x="16557520" y="4444853"/>
              <a:ext cx="979240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irre-führend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C6AFDEEE-8608-4F08-AF0B-ED8DB9FA1DAA}"/>
                </a:ext>
              </a:extLst>
            </p:cNvPr>
            <p:cNvSpPr txBox="1"/>
            <p:nvPr/>
          </p:nvSpPr>
          <p:spPr>
            <a:xfrm>
              <a:off x="20993585" y="4437993"/>
              <a:ext cx="1079923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irre-führend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FF82D471-73FB-4E2B-8C5E-4CC5C22572FC}"/>
                </a:ext>
              </a:extLst>
            </p:cNvPr>
            <p:cNvSpPr txBox="1"/>
            <p:nvPr/>
          </p:nvSpPr>
          <p:spPr>
            <a:xfrm>
              <a:off x="14542394" y="5930008"/>
              <a:ext cx="2060397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Keine Täuschungs-absicht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4970B9D2-611D-4809-BA02-E2513B44BAE9}"/>
                </a:ext>
              </a:extLst>
            </p:cNvPr>
            <p:cNvSpPr txBox="1"/>
            <p:nvPr/>
          </p:nvSpPr>
          <p:spPr>
            <a:xfrm>
              <a:off x="18866717" y="5885413"/>
              <a:ext cx="2060397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Keine Täuschungs-absicht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4EBF31B8-328F-4340-A6D4-72A120ED7E03}"/>
                </a:ext>
              </a:extLst>
            </p:cNvPr>
            <p:cNvSpPr txBox="1"/>
            <p:nvPr/>
          </p:nvSpPr>
          <p:spPr>
            <a:xfrm>
              <a:off x="18787947" y="2505010"/>
              <a:ext cx="2217938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b="1" dirty="0">
                  <a:solidFill>
                    <a:srgbClr val="F60000"/>
                  </a:solidFill>
                </a:rPr>
                <a:t>Desinformation</a:t>
              </a:r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BC4C4FF7-3DBD-46BF-8954-8FF576E07C02}"/>
              </a:ext>
            </a:extLst>
          </p:cNvPr>
          <p:cNvSpPr txBox="1"/>
          <p:nvPr/>
        </p:nvSpPr>
        <p:spPr>
          <a:xfrm>
            <a:off x="4568262" y="7293935"/>
            <a:ext cx="8310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000" i="1" dirty="0"/>
              <a:t>Hierarchie von Information, Fehlinformation und Desinformation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90CF81C-E8E8-4956-8E2A-68BE7DBF8F17}"/>
              </a:ext>
            </a:extLst>
          </p:cNvPr>
          <p:cNvGrpSpPr/>
          <p:nvPr/>
        </p:nvGrpSpPr>
        <p:grpSpPr>
          <a:xfrm>
            <a:off x="11265409" y="4754742"/>
            <a:ext cx="1093684" cy="871194"/>
            <a:chOff x="11265409" y="4754742"/>
            <a:chExt cx="1093684" cy="871194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C15E25DE-ECC9-41B9-9C73-02985CD7A179}"/>
                </a:ext>
              </a:extLst>
            </p:cNvPr>
            <p:cNvSpPr/>
            <p:nvPr/>
          </p:nvSpPr>
          <p:spPr>
            <a:xfrm>
              <a:off x="11484865" y="5195049"/>
              <a:ext cx="874228" cy="430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140D61C0-7501-4FF2-8B95-7254FA482123}"/>
                </a:ext>
              </a:extLst>
            </p:cNvPr>
            <p:cNvSpPr txBox="1"/>
            <p:nvPr/>
          </p:nvSpPr>
          <p:spPr>
            <a:xfrm>
              <a:off x="11265409" y="4754742"/>
              <a:ext cx="850392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nicht irre-führend</a:t>
              </a: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8DD91699-0F37-47BF-AAC2-5E47C6D557C4}"/>
              </a:ext>
            </a:extLst>
          </p:cNvPr>
          <p:cNvGrpSpPr/>
          <p:nvPr/>
        </p:nvGrpSpPr>
        <p:grpSpPr>
          <a:xfrm>
            <a:off x="6785141" y="4817727"/>
            <a:ext cx="1093684" cy="871194"/>
            <a:chOff x="11265409" y="4754742"/>
            <a:chExt cx="1093684" cy="871194"/>
          </a:xfrm>
        </p:grpSpPr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9A218E50-BC35-4125-B6D2-9D5DEB9ED9B8}"/>
                </a:ext>
              </a:extLst>
            </p:cNvPr>
            <p:cNvSpPr/>
            <p:nvPr/>
          </p:nvSpPr>
          <p:spPr>
            <a:xfrm>
              <a:off x="11484865" y="5195049"/>
              <a:ext cx="874228" cy="430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76C4086A-BC3C-48B9-913C-CB335B92A52A}"/>
                </a:ext>
              </a:extLst>
            </p:cNvPr>
            <p:cNvSpPr txBox="1"/>
            <p:nvPr/>
          </p:nvSpPr>
          <p:spPr>
            <a:xfrm>
              <a:off x="11265409" y="4754742"/>
              <a:ext cx="850392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nicht irre-führend</a:t>
              </a:r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1A02BA95-DAF0-4917-BAB1-B550E221F987}"/>
              </a:ext>
            </a:extLst>
          </p:cNvPr>
          <p:cNvGrpSpPr/>
          <p:nvPr/>
        </p:nvGrpSpPr>
        <p:grpSpPr>
          <a:xfrm>
            <a:off x="2245664" y="4817727"/>
            <a:ext cx="1009600" cy="871194"/>
            <a:chOff x="11241573" y="4754742"/>
            <a:chExt cx="1009600" cy="871194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3CDCE54D-8712-4185-83A5-0ABF835EC7D7}"/>
                </a:ext>
              </a:extLst>
            </p:cNvPr>
            <p:cNvSpPr/>
            <p:nvPr/>
          </p:nvSpPr>
          <p:spPr>
            <a:xfrm>
              <a:off x="11484865" y="5195049"/>
              <a:ext cx="766308" cy="430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B1B92E92-B1F9-47EC-8095-57EF398F07C1}"/>
                </a:ext>
              </a:extLst>
            </p:cNvPr>
            <p:cNvSpPr txBox="1"/>
            <p:nvPr/>
          </p:nvSpPr>
          <p:spPr>
            <a:xfrm>
              <a:off x="11241573" y="4754742"/>
              <a:ext cx="874228" cy="7848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1500" dirty="0">
                  <a:solidFill>
                    <a:schemeClr val="tx1"/>
                  </a:solidFill>
                </a:rPr>
                <a:t>nicht irre-führend</a:t>
              </a:r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D9E478F2-DBAE-4549-90A3-32B29A58A105}"/>
              </a:ext>
            </a:extLst>
          </p:cNvPr>
          <p:cNvSpPr txBox="1"/>
          <p:nvPr/>
        </p:nvSpPr>
        <p:spPr>
          <a:xfrm>
            <a:off x="3032277" y="2949874"/>
            <a:ext cx="245429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b="1" dirty="0">
                <a:solidFill>
                  <a:schemeClr val="accent5"/>
                </a:solidFill>
              </a:rPr>
              <a:t>Information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B7E52711-6282-4A46-AB83-6CF01263432B}"/>
              </a:ext>
            </a:extLst>
          </p:cNvPr>
          <p:cNvSpPr txBox="1"/>
          <p:nvPr/>
        </p:nvSpPr>
        <p:spPr>
          <a:xfrm>
            <a:off x="3393672" y="3418693"/>
            <a:ext cx="1731500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1500" dirty="0">
                <a:solidFill>
                  <a:schemeClr val="tx1"/>
                </a:solidFill>
              </a:rPr>
              <a:t>Täuschungs-absicht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B11575E3-8609-49EA-BB8A-FD90C26D8CE9}"/>
              </a:ext>
            </a:extLst>
          </p:cNvPr>
          <p:cNvSpPr txBox="1"/>
          <p:nvPr/>
        </p:nvSpPr>
        <p:spPr>
          <a:xfrm>
            <a:off x="3255264" y="6334093"/>
            <a:ext cx="2060397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1500" dirty="0">
                <a:solidFill>
                  <a:schemeClr val="tx1"/>
                </a:solidFill>
              </a:rPr>
              <a:t>Keine Täuschungs-absicht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B74ECC1A-0734-4401-B22A-1B39369127AC}"/>
              </a:ext>
            </a:extLst>
          </p:cNvPr>
          <p:cNvSpPr txBox="1"/>
          <p:nvPr/>
        </p:nvSpPr>
        <p:spPr>
          <a:xfrm>
            <a:off x="5406643" y="4889718"/>
            <a:ext cx="979240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1500" dirty="0">
                <a:solidFill>
                  <a:schemeClr val="tx1"/>
                </a:solidFill>
              </a:rPr>
              <a:t>irre-führend</a:t>
            </a:r>
          </a:p>
        </p:txBody>
      </p:sp>
    </p:spTree>
    <p:extLst>
      <p:ext uri="{BB962C8B-B14F-4D97-AF65-F5344CB8AC3E}">
        <p14:creationId xmlns:p14="http://schemas.microsoft.com/office/powerpoint/2010/main" val="1355952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E7B6EA92-3275-48D2-BE9F-9159501395CC}"/>
              </a:ext>
            </a:extLst>
          </p:cNvPr>
          <p:cNvSpPr/>
          <p:nvPr/>
        </p:nvSpPr>
        <p:spPr>
          <a:xfrm>
            <a:off x="2858121" y="2943639"/>
            <a:ext cx="10714382" cy="2951922"/>
          </a:xfrm>
          <a:prstGeom prst="ellipse">
            <a:avLst/>
          </a:prstGeom>
          <a:solidFill>
            <a:srgbClr val="FFD500"/>
          </a:solidFill>
          <a:ln w="76200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t>6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42134" y="285792"/>
            <a:ext cx="14022327" cy="8416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r>
              <a:rPr lang="de-AT" sz="4800" b="1" dirty="0"/>
              <a:t>COVID-19 – „Fake-News“? </a:t>
            </a:r>
          </a:p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endParaRPr lang="de-AT" dirty="0"/>
          </a:p>
          <a:p>
            <a:pPr marL="0" indent="0" algn="ctr">
              <a:buNone/>
            </a:pPr>
            <a:endParaRPr lang="de-AT" dirty="0"/>
          </a:p>
          <a:p>
            <a:pPr marL="0" indent="0" algn="ctr">
              <a:buNone/>
            </a:pPr>
            <a:endParaRPr lang="de-AT" sz="1000" dirty="0"/>
          </a:p>
          <a:p>
            <a:pPr marL="0" indent="0" algn="ctr">
              <a:buNone/>
            </a:pPr>
            <a:r>
              <a:rPr lang="de-AT" b="1" i="1" dirty="0"/>
              <a:t>	Welche COVID-“Fake-News“ sind Ihnen bekannt?</a:t>
            </a:r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8757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772E96A3-8A49-471A-B098-8D0850918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21715" r="2873" b="55986"/>
          <a:stretch/>
        </p:blipFill>
        <p:spPr>
          <a:xfrm>
            <a:off x="922867" y="2149539"/>
            <a:ext cx="15451404" cy="235003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75837B06-E1F5-4720-8620-47ADF0C52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6" y="614932"/>
            <a:ext cx="14094991" cy="1885950"/>
          </a:xfrm>
        </p:spPr>
        <p:txBody>
          <a:bodyPr/>
          <a:lstStyle/>
          <a:p>
            <a:r>
              <a:rPr lang="de-AT" dirty="0"/>
              <a:t>Diskussion: Versuch der Einteilung von COVID-“Fake-News“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225E25C-B78C-495B-B724-B9B77378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C0CA485-570C-4471-A66D-A402C62B534F}"/>
              </a:ext>
            </a:extLst>
          </p:cNvPr>
          <p:cNvSpPr txBox="1"/>
          <p:nvPr/>
        </p:nvSpPr>
        <p:spPr>
          <a:xfrm rot="20658290">
            <a:off x="442881" y="5106568"/>
            <a:ext cx="3028549" cy="707886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Das Trinken von Alkohol schützt vor Corona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E97CDC7-F334-475F-8CCB-A38A59CF6DB0}"/>
              </a:ext>
            </a:extLst>
          </p:cNvPr>
          <p:cNvSpPr txBox="1"/>
          <p:nvPr/>
        </p:nvSpPr>
        <p:spPr>
          <a:xfrm rot="20658290">
            <a:off x="14008707" y="7744933"/>
            <a:ext cx="3028549" cy="70788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Veränderung der DNA durch die Impfung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4E79DA5-5539-4B3A-A7EC-FB8E67829F51}"/>
              </a:ext>
            </a:extLst>
          </p:cNvPr>
          <p:cNvSpPr txBox="1"/>
          <p:nvPr/>
        </p:nvSpPr>
        <p:spPr>
          <a:xfrm rot="20658290">
            <a:off x="4047297" y="4949320"/>
            <a:ext cx="3028549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COVID-19 = Influenza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721543A-378E-4ABE-BBDD-E164433E77DC}"/>
              </a:ext>
            </a:extLst>
          </p:cNvPr>
          <p:cNvSpPr txBox="1"/>
          <p:nvPr/>
        </p:nvSpPr>
        <p:spPr>
          <a:xfrm rot="20658290">
            <a:off x="9769774" y="4927217"/>
            <a:ext cx="3028549" cy="707886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Man kann nur ein Mal an Corona erkranken.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0D90EB0-302A-4FF3-90C8-7843EDA0F516}"/>
              </a:ext>
            </a:extLst>
          </p:cNvPr>
          <p:cNvSpPr txBox="1"/>
          <p:nvPr/>
        </p:nvSpPr>
        <p:spPr>
          <a:xfrm rot="20658290">
            <a:off x="962155" y="6500016"/>
            <a:ext cx="3028549" cy="707886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Impfstoff ist nicht ausreichend getestet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D0DADD1-8EB0-45D0-B6AB-F574BDD9A583}"/>
              </a:ext>
            </a:extLst>
          </p:cNvPr>
          <p:cNvSpPr txBox="1"/>
          <p:nvPr/>
        </p:nvSpPr>
        <p:spPr>
          <a:xfrm rot="20658290">
            <a:off x="9604947" y="7814244"/>
            <a:ext cx="3028549" cy="7078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Geimpfte können sich nicht infizieren.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E923C3E-E51C-4E81-822E-983931327B42}"/>
              </a:ext>
            </a:extLst>
          </p:cNvPr>
          <p:cNvSpPr txBox="1"/>
          <p:nvPr/>
        </p:nvSpPr>
        <p:spPr>
          <a:xfrm rot="20658290">
            <a:off x="859331" y="8125736"/>
            <a:ext cx="3028549" cy="707886"/>
          </a:xfrm>
          <a:prstGeom prst="rect">
            <a:avLst/>
          </a:prstGeom>
          <a:noFill/>
          <a:ln w="38100">
            <a:solidFill>
              <a:srgbClr val="00968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Impfung hat mehr Nachteile als Vorteile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E3EE8A9-FDFC-482E-92C2-7B88968AF69F}"/>
              </a:ext>
            </a:extLst>
          </p:cNvPr>
          <p:cNvSpPr txBox="1"/>
          <p:nvPr/>
        </p:nvSpPr>
        <p:spPr>
          <a:xfrm rot="20658290">
            <a:off x="4434542" y="6847284"/>
            <a:ext cx="3028549" cy="707886"/>
          </a:xfrm>
          <a:prstGeom prst="rect">
            <a:avLst/>
          </a:prstGeom>
          <a:noFill/>
          <a:ln w="38100">
            <a:solidFill>
              <a:srgbClr val="E7C3C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 err="1"/>
              <a:t>Ivermectin</a:t>
            </a:r>
            <a:r>
              <a:rPr lang="de-AT" sz="2000" dirty="0"/>
              <a:t> hilft gegen COVID-19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389B304-849B-4C1E-A98D-01A14ED27175}"/>
              </a:ext>
            </a:extLst>
          </p:cNvPr>
          <p:cNvSpPr txBox="1"/>
          <p:nvPr/>
        </p:nvSpPr>
        <p:spPr>
          <a:xfrm rot="20658290">
            <a:off x="13078079" y="4999243"/>
            <a:ext cx="3028549" cy="70788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Impfung bringt negative Langzeitfolgen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EC61D85-2630-4FC0-9E14-C92F52B16410}"/>
              </a:ext>
            </a:extLst>
          </p:cNvPr>
          <p:cNvSpPr txBox="1"/>
          <p:nvPr/>
        </p:nvSpPr>
        <p:spPr>
          <a:xfrm rot="20658290">
            <a:off x="8154207" y="6693396"/>
            <a:ext cx="3028549" cy="1015663"/>
          </a:xfrm>
          <a:prstGeom prst="rect">
            <a:avLst/>
          </a:prstGeom>
          <a:noFill/>
          <a:ln w="38100">
            <a:solidFill>
              <a:srgbClr val="CCCC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CO</a:t>
            </a:r>
            <a:r>
              <a:rPr lang="de-AT" sz="2000" baseline="-25000" dirty="0"/>
              <a:t>2</a:t>
            </a:r>
            <a:r>
              <a:rPr lang="de-AT" sz="2000" dirty="0"/>
              <a:t>-Vergiftung durch das Tragen der FFP2-Maske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C0366A2-6EFF-4B51-9745-3E5792752E47}"/>
              </a:ext>
            </a:extLst>
          </p:cNvPr>
          <p:cNvSpPr txBox="1"/>
          <p:nvPr/>
        </p:nvSpPr>
        <p:spPr>
          <a:xfrm rot="20658290">
            <a:off x="6130139" y="5397669"/>
            <a:ext cx="3028549" cy="707886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Im Sommer 2022 ist die Pandemie vorbei.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F4A34AD-04B8-471D-B578-904B821D0C4C}"/>
              </a:ext>
            </a:extLst>
          </p:cNvPr>
          <p:cNvSpPr txBox="1"/>
          <p:nvPr/>
        </p:nvSpPr>
        <p:spPr>
          <a:xfrm rot="20658290">
            <a:off x="13445762" y="6467863"/>
            <a:ext cx="3028549" cy="70788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2000" dirty="0"/>
              <a:t>Zwiebel &amp; Knoblauch helfen gegen COVID-19</a:t>
            </a:r>
          </a:p>
        </p:txBody>
      </p:sp>
    </p:spTree>
    <p:extLst>
      <p:ext uri="{BB962C8B-B14F-4D97-AF65-F5344CB8AC3E}">
        <p14:creationId xmlns:p14="http://schemas.microsoft.com/office/powerpoint/2010/main" val="1126933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7F29D4-9CB2-428A-91AD-848E0FB68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93DA4-3172-BF4E-AAD3-F8E76F90D071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B859B08-626C-432C-B7E6-2417A89CB4B7}"/>
              </a:ext>
            </a:extLst>
          </p:cNvPr>
          <p:cNvSpPr/>
          <p:nvPr/>
        </p:nvSpPr>
        <p:spPr>
          <a:xfrm>
            <a:off x="14852342" y="346229"/>
            <a:ext cx="2334827" cy="2130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E227B08-16D6-47EF-B416-9ED856474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96963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2A411979-04E1-45ED-A058-F52098B933EC}"/>
              </a:ext>
            </a:extLst>
          </p:cNvPr>
          <p:cNvSpPr txBox="1"/>
          <p:nvPr/>
        </p:nvSpPr>
        <p:spPr>
          <a:xfrm>
            <a:off x="13685325" y="9326823"/>
            <a:ext cx="314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(Saferinternet.at, 2023)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2340200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F41541B-78A1-4DCD-B48F-AD300AD6F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879240" y="9040813"/>
            <a:ext cx="2757881" cy="519112"/>
          </a:xfrm>
        </p:spPr>
        <p:txBody>
          <a:bodyPr/>
          <a:lstStyle/>
          <a:p>
            <a:fld id="{C8293DA4-3172-BF4E-AAD3-F8E76F90D071}" type="slidenum">
              <a:rPr lang="de-DE" smtClean="0"/>
              <a:t>9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687ADF7-4C7E-4740-83D3-A5EBEFB06EAA}"/>
              </a:ext>
            </a:extLst>
          </p:cNvPr>
          <p:cNvSpPr txBox="1"/>
          <p:nvPr/>
        </p:nvSpPr>
        <p:spPr>
          <a:xfrm>
            <a:off x="8215312" y="44196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EEA5BC-E5CA-451F-8033-5F4761374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2865" y="-68049"/>
            <a:ext cx="14022327" cy="888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AT" sz="4800" b="1" dirty="0"/>
          </a:p>
          <a:p>
            <a:pPr marL="0" indent="0" algn="ctr">
              <a:buNone/>
            </a:pPr>
            <a:r>
              <a:rPr lang="de-AT" sz="4800" b="1" dirty="0"/>
              <a:t>COVID-19 – „Fake-News“ </a:t>
            </a:r>
          </a:p>
          <a:p>
            <a:pPr marL="0" indent="0" algn="ctr">
              <a:buNone/>
            </a:pPr>
            <a:endParaRPr lang="de-AT" sz="2000" dirty="0"/>
          </a:p>
        </p:txBody>
      </p:sp>
      <p:pic>
        <p:nvPicPr>
          <p:cNvPr id="1027" name="Grafik 1">
            <a:extLst>
              <a:ext uri="{FF2B5EF4-FFF2-40B4-BE49-F238E27FC236}">
                <a16:creationId xmlns:a16="http://schemas.microsoft.com/office/drawing/2014/main" id="{AD6AC814-9C6E-4DE2-9D14-F21C3BA4EE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5" t="42024" r="24631" b="21859"/>
          <a:stretch/>
        </p:blipFill>
        <p:spPr bwMode="auto">
          <a:xfrm>
            <a:off x="5743575" y="1376766"/>
            <a:ext cx="9163979" cy="353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Grafik 2">
            <a:extLst>
              <a:ext uri="{FF2B5EF4-FFF2-40B4-BE49-F238E27FC236}">
                <a16:creationId xmlns:a16="http://schemas.microsoft.com/office/drawing/2014/main" id="{DE807392-19E4-42B4-9AC5-E41E7A5261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4" t="21336" r="23932" b="32929"/>
          <a:stretch/>
        </p:blipFill>
        <p:spPr bwMode="auto">
          <a:xfrm>
            <a:off x="391114" y="5053583"/>
            <a:ext cx="8054338" cy="398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Grafik 3">
            <a:extLst>
              <a:ext uri="{FF2B5EF4-FFF2-40B4-BE49-F238E27FC236}">
                <a16:creationId xmlns:a16="http://schemas.microsoft.com/office/drawing/2014/main" id="{536C37F6-A1E1-4071-B82D-10D969C7A2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9" t="38142" r="24138" b="23471"/>
          <a:stretch/>
        </p:blipFill>
        <p:spPr bwMode="auto">
          <a:xfrm>
            <a:off x="8445452" y="5341177"/>
            <a:ext cx="8081244" cy="333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58593689-2DCB-46EA-8001-4DEFD4E59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7340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33322AC-AA09-480E-BC41-6630CCB70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70100"/>
            <a:ext cx="17340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3D2142A-1832-4837-9B24-92AE380E832F}"/>
              </a:ext>
            </a:extLst>
          </p:cNvPr>
          <p:cNvSpPr txBox="1"/>
          <p:nvPr/>
        </p:nvSpPr>
        <p:spPr>
          <a:xfrm>
            <a:off x="547870" y="1459447"/>
            <a:ext cx="59659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de-AT" sz="2800" kern="1200" dirty="0">
                <a:solidFill>
                  <a:schemeClr val="tx1"/>
                </a:solidFill>
                <a:cs typeface="Times New Roman" panose="02020603050405020304" pitchFamily="18" charset="0"/>
              </a:rPr>
              <a:t>Studie von Brennen et al. (2020)</a:t>
            </a:r>
          </a:p>
          <a:p>
            <a:pPr marL="457200" indent="-457200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de-AT" sz="2800" kern="1200" dirty="0">
                <a:solidFill>
                  <a:schemeClr val="tx1"/>
                </a:solidFill>
                <a:cs typeface="Times New Roman" panose="02020603050405020304" pitchFamily="18" charset="0"/>
              </a:rPr>
              <a:t>Analyse von 225 Fehlinformationen</a:t>
            </a:r>
          </a:p>
          <a:p>
            <a:pPr marL="457200" indent="-457200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de-AT" sz="2800" kern="1200" dirty="0">
                <a:solidFill>
                  <a:schemeClr val="tx1"/>
                </a:solidFill>
                <a:cs typeface="Times New Roman" panose="02020603050405020304" pitchFamily="18" charset="0"/>
              </a:rPr>
              <a:t>Jänner bis März 2020 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3F90F61-F160-45E7-8C98-38BAEBA6D748}"/>
              </a:ext>
            </a:extLst>
          </p:cNvPr>
          <p:cNvGrpSpPr/>
          <p:nvPr/>
        </p:nvGrpSpPr>
        <p:grpSpPr>
          <a:xfrm>
            <a:off x="5522978" y="3738110"/>
            <a:ext cx="2654696" cy="909710"/>
            <a:chOff x="13982425" y="3462841"/>
            <a:chExt cx="2654696" cy="909710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1BF88EFE-E95A-4553-98A4-6F69DE0ABC2F}"/>
                </a:ext>
              </a:extLst>
            </p:cNvPr>
            <p:cNvSpPr txBox="1"/>
            <p:nvPr/>
          </p:nvSpPr>
          <p:spPr>
            <a:xfrm>
              <a:off x="13982425" y="3502197"/>
              <a:ext cx="2654696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de-AT" sz="1200" i="1" dirty="0"/>
                <a:t>„</a:t>
              </a:r>
              <a:r>
                <a:rPr lang="de-AT" sz="1200" i="1" dirty="0" err="1"/>
                <a:t>fabricated</a:t>
              </a:r>
              <a:r>
                <a:rPr lang="de-AT" sz="1200" i="1" dirty="0"/>
                <a:t> </a:t>
              </a:r>
              <a:r>
                <a:rPr lang="de-AT" sz="1200" i="1" dirty="0" err="1"/>
                <a:t>content</a:t>
              </a:r>
              <a:r>
                <a:rPr lang="de-AT" sz="1200" i="1" dirty="0"/>
                <a:t>“ = erfundene Inhalte: 100 % falsch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de-AT" sz="1200" i="1" dirty="0"/>
                <a:t>„</a:t>
              </a:r>
              <a:r>
                <a:rPr lang="de-AT" sz="1200" i="1" dirty="0" err="1"/>
                <a:t>imposter</a:t>
              </a:r>
              <a:r>
                <a:rPr lang="de-AT" sz="1200" i="1" dirty="0"/>
                <a:t> </a:t>
              </a:r>
              <a:r>
                <a:rPr lang="de-AT" sz="1200" i="1" dirty="0" err="1"/>
                <a:t>content</a:t>
              </a:r>
              <a:r>
                <a:rPr lang="de-AT" sz="1200" i="1" dirty="0"/>
                <a:t>“ = gefälschte Inhalte </a:t>
              </a:r>
            </a:p>
          </p:txBody>
        </p:sp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3DF3B72D-2AFE-4DCF-B006-CDAB25D0C8F1}"/>
                </a:ext>
              </a:extLst>
            </p:cNvPr>
            <p:cNvSpPr/>
            <p:nvPr/>
          </p:nvSpPr>
          <p:spPr>
            <a:xfrm>
              <a:off x="13982425" y="3462841"/>
              <a:ext cx="2654696" cy="909710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FBDAB891-8464-470E-B25A-5366DB0CA6E9}"/>
              </a:ext>
            </a:extLst>
          </p:cNvPr>
          <p:cNvSpPr txBox="1"/>
          <p:nvPr/>
        </p:nvSpPr>
        <p:spPr>
          <a:xfrm>
            <a:off x="10188989" y="9187455"/>
            <a:ext cx="314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(Brennen et al., 2020)</a:t>
            </a:r>
            <a:endParaRPr lang="de-AT" sz="3200" i="1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DC7AF3F-2964-45C3-8312-04F33A32867C}"/>
              </a:ext>
            </a:extLst>
          </p:cNvPr>
          <p:cNvSpPr txBox="1"/>
          <p:nvPr/>
        </p:nvSpPr>
        <p:spPr>
          <a:xfrm>
            <a:off x="1957982" y="9187455"/>
            <a:ext cx="314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(Brennen et al., 2020)</a:t>
            </a:r>
            <a:endParaRPr lang="de-AT" sz="3200" i="1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5F215D-46D3-459C-93F1-397C067B8D8A}"/>
              </a:ext>
            </a:extLst>
          </p:cNvPr>
          <p:cNvSpPr txBox="1"/>
          <p:nvPr/>
        </p:nvSpPr>
        <p:spPr>
          <a:xfrm>
            <a:off x="12306385" y="4496525"/>
            <a:ext cx="314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(Brennen et al., 2020)</a:t>
            </a:r>
            <a:endParaRPr lang="de-AT" sz="3200" i="1" dirty="0"/>
          </a:p>
        </p:txBody>
      </p:sp>
    </p:spTree>
    <p:extLst>
      <p:ext uri="{BB962C8B-B14F-4D97-AF65-F5344CB8AC3E}">
        <p14:creationId xmlns:p14="http://schemas.microsoft.com/office/powerpoint/2010/main" val="548754713"/>
      </p:ext>
    </p:extLst>
  </p:cSld>
  <p:clrMapOvr>
    <a:masterClrMapping/>
  </p:clrMapOvr>
</p:sld>
</file>

<file path=ppt/theme/theme1.xml><?xml version="1.0" encoding="utf-8"?>
<a:theme xmlns:a="http://schemas.openxmlformats.org/drawingml/2006/main" name="1. Standardfolien">
  <a:themeElements>
    <a:clrScheme name="Universität Graz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D500"/>
      </a:accent1>
      <a:accent2>
        <a:srgbClr val="C6C6C6"/>
      </a:accent2>
      <a:accent3>
        <a:srgbClr val="507DDC"/>
      </a:accent3>
      <a:accent4>
        <a:srgbClr val="FFC300"/>
      </a:accent4>
      <a:accent5>
        <a:srgbClr val="70AD47"/>
      </a:accent5>
      <a:accent6>
        <a:srgbClr val="8F45C7"/>
      </a:accent6>
      <a:hlink>
        <a:srgbClr val="0563C1"/>
      </a:hlink>
      <a:folHlink>
        <a:srgbClr val="954F72"/>
      </a:folHlink>
    </a:clrScheme>
    <a:fontScheme name="Universität Graz">
      <a:majorFont>
        <a:latin typeface="Nunito Sans ExtraBold"/>
        <a:ea typeface=""/>
        <a:cs typeface=""/>
      </a:majorFont>
      <a:minorFont>
        <a:latin typeface="Nuni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. Designfolien &quot;We work for tomorrow&quot;">
  <a:themeElements>
    <a:clrScheme name="Uni Graz gelb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BCF1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niversität Graz">
      <a:majorFont>
        <a:latin typeface="Nunito Sans ExtraBold"/>
        <a:ea typeface=""/>
        <a:cs typeface=""/>
      </a:majorFont>
      <a:minorFont>
        <a:latin typeface="Nuni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36575" tIns="36575" rIns="36575" bIns="36575" numCol="1" spcCol="38100" rtlCol="0" anchor="ctr">
        <a:spAutoFit/>
      </a:bodyPr>
      <a:lstStyle>
        <a:defPPr marL="0" marR="0" indent="0" algn="l" defTabSz="130048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6575" tIns="36575" rIns="36575" bIns="36575" numCol="1" spcCol="38100" rtlCol="0" anchor="t">
        <a:spAutoFit/>
      </a:bodyPr>
      <a:lstStyle>
        <a:defPPr marL="0" marR="0" indent="0" algn="l" defTabSz="130048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13292E36871A478EF79720E6A0EFE2" ma:contentTypeVersion="1" ma:contentTypeDescription="Ein neues Dokument erstellen." ma:contentTypeScope="" ma:versionID="ae32cc727845bce50176eb5fcc967443">
  <xsd:schema xmlns:xsd="http://www.w3.org/2001/XMLSchema" xmlns:xs="http://www.w3.org/2001/XMLSchema" xmlns:p="http://schemas.microsoft.com/office/2006/metadata/properties" xmlns:ns2="ccbae9d3-a297-48fb-84b7-95322314b7b1" targetNamespace="http://schemas.microsoft.com/office/2006/metadata/properties" ma:root="true" ma:fieldsID="c4ab3fcd9a6004e8daff77028700de4c" ns2:_="">
    <xsd:import namespace="ccbae9d3-a297-48fb-84b7-95322314b7b1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bae9d3-a297-48fb-84b7-95322314b7b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FF2F7B-4AB4-4229-BAA8-839268E9A7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744A83-F44F-49F7-900F-E3B592F21C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bae9d3-a297-48fb-84b7-95322314b7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88766A-6781-4A2C-8F34-577CA3BD41BF}">
  <ds:schemaRefs>
    <ds:schemaRef ds:uri="http://purl.org/dc/dcmitype/"/>
    <ds:schemaRef ds:uri="http://purl.org/dc/elements/1.1/"/>
    <ds:schemaRef ds:uri="http://purl.org/dc/terms/"/>
    <ds:schemaRef ds:uri="ccbae9d3-a297-48fb-84b7-95322314b7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1844</Words>
  <Application>Microsoft Office PowerPoint</Application>
  <PresentationFormat>Benutzerdefiniert</PresentationFormat>
  <Paragraphs>199</Paragraphs>
  <Slides>26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26</vt:i4>
      </vt:variant>
    </vt:vector>
  </HeadingPairs>
  <TitlesOfParts>
    <vt:vector size="38" baseType="lpstr">
      <vt:lpstr>Nunito Sans</vt:lpstr>
      <vt:lpstr>Nunito Sans ExtraBold</vt:lpstr>
      <vt:lpstr>Century Gothic</vt:lpstr>
      <vt:lpstr>Arial</vt:lpstr>
      <vt:lpstr>Courier New</vt:lpstr>
      <vt:lpstr>Times New Roman</vt:lpstr>
      <vt:lpstr>Symbol</vt:lpstr>
      <vt:lpstr>Nunito Sans (Textkörper)</vt:lpstr>
      <vt:lpstr>Calibri</vt:lpstr>
      <vt:lpstr>Wingdings</vt:lpstr>
      <vt:lpstr>1. Standardfolien</vt:lpstr>
      <vt:lpstr>2. Designfolien "We work for tomorrow"</vt:lpstr>
      <vt:lpstr>Förderung eines kritischen Umgangs mit (Des-)Informationen Einführung </vt:lpstr>
      <vt:lpstr>Digitalität und Falschinformationen</vt:lpstr>
      <vt:lpstr>Digitalität und Falschinformationen: Grundbegriffe </vt:lpstr>
      <vt:lpstr>Begriffliche Klärung</vt:lpstr>
      <vt:lpstr>Begriffliche Klärung</vt:lpstr>
      <vt:lpstr>PowerPoint-Präsentation</vt:lpstr>
      <vt:lpstr>Diskussion: Versuch der Einteilung von COVID-“Fake-News“</vt:lpstr>
      <vt:lpstr>PowerPoint-Präsentation</vt:lpstr>
      <vt:lpstr>PowerPoint-Präsentation</vt:lpstr>
      <vt:lpstr>Inokulationstheorie - Prebunking</vt:lpstr>
      <vt:lpstr>Inokulationstheorie - Prebunking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Literatur</vt:lpstr>
      <vt:lpstr>Literatur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Schweiger, Andreas (andreas.schweiger@uni-graz.at)</dc:creator>
  <cp:lastModifiedBy>Mandl, Angelika (angelika.bernsteiner@uni-graz.at)</cp:lastModifiedBy>
  <cp:revision>592</cp:revision>
  <cp:lastPrinted>2019-04-17T07:36:55Z</cp:lastPrinted>
  <dcterms:modified xsi:type="dcterms:W3CDTF">2023-07-29T04:34:39Z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0x0101008013292E36871A478EF79720E6A0EFE2</vt:lpwstr>
  </property>
</Properties>
</file>