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256" r:id="rId2"/>
    <p:sldId id="258" r:id="rId3"/>
    <p:sldId id="259" r:id="rId4"/>
    <p:sldId id="260" r:id="rId5"/>
    <p:sldId id="266" r:id="rId6"/>
    <p:sldId id="334" r:id="rId7"/>
    <p:sldId id="262" r:id="rId8"/>
    <p:sldId id="338" r:id="rId9"/>
    <p:sldId id="263" r:id="rId10"/>
    <p:sldId id="265" r:id="rId11"/>
    <p:sldId id="335" r:id="rId12"/>
    <p:sldId id="337" r:id="rId13"/>
    <p:sldId id="264" r:id="rId14"/>
    <p:sldId id="261" r:id="rId15"/>
    <p:sldId id="344" r:id="rId16"/>
    <p:sldId id="345" r:id="rId17"/>
    <p:sldId id="271" r:id="rId18"/>
    <p:sldId id="346" r:id="rId19"/>
    <p:sldId id="269" r:id="rId20"/>
    <p:sldId id="267" r:id="rId21"/>
    <p:sldId id="272" r:id="rId22"/>
    <p:sldId id="270" r:id="rId23"/>
    <p:sldId id="340" r:id="rId24"/>
    <p:sldId id="342" r:id="rId25"/>
    <p:sldId id="343" r:id="rId26"/>
    <p:sldId id="347" r:id="rId27"/>
    <p:sldId id="341" r:id="rId28"/>
    <p:sldId id="273" r:id="rId2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7" userDrawn="1">
          <p15:clr>
            <a:srgbClr val="A4A3A4"/>
          </p15:clr>
        </p15:guide>
        <p15:guide id="2" pos="506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516"/>
  </p:normalViewPr>
  <p:slideViewPr>
    <p:cSldViewPr snapToGrid="0" snapToObjects="1">
      <p:cViewPr varScale="1">
        <p:scale>
          <a:sx n="83" d="100"/>
          <a:sy n="83" d="100"/>
        </p:scale>
        <p:origin x="1064" y="200"/>
      </p:cViewPr>
      <p:guideLst>
        <p:guide orient="horz" pos="3317"/>
        <p:guide pos="506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850CD2-07F0-814C-80C6-29BC56FF76DE}" type="datetimeFigureOut">
              <a:rPr lang="de-DE" smtClean="0"/>
              <a:t>21.07.23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CEC628-A9F3-7B48-903A-75D81E5D95E4}" type="slidenum">
              <a:rPr lang="de-DE" smtClean="0"/>
              <a:t>‹Nr.›</a:t>
            </a:fld>
            <a:endParaRPr lang="de-DE"/>
          </a:p>
        </p:txBody>
      </p:sp>
    </p:spTree>
    <p:extLst>
      <p:ext uri="{BB962C8B-B14F-4D97-AF65-F5344CB8AC3E}">
        <p14:creationId xmlns:p14="http://schemas.microsoft.com/office/powerpoint/2010/main" val="1806493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ACCEC628-A9F3-7B48-903A-75D81E5D95E4}" type="slidenum">
              <a:rPr lang="de-DE" smtClean="0"/>
              <a:t>1</a:t>
            </a:fld>
            <a:endParaRPr lang="de-DE"/>
          </a:p>
        </p:txBody>
      </p:sp>
    </p:spTree>
    <p:extLst>
      <p:ext uri="{BB962C8B-B14F-4D97-AF65-F5344CB8AC3E}">
        <p14:creationId xmlns:p14="http://schemas.microsoft.com/office/powerpoint/2010/main" val="23251146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ACCEC628-A9F3-7B48-903A-75D81E5D95E4}" type="slidenum">
              <a:rPr lang="de-DE" smtClean="0"/>
              <a:t>23</a:t>
            </a:fld>
            <a:endParaRPr lang="de-DE"/>
          </a:p>
        </p:txBody>
      </p:sp>
    </p:spTree>
    <p:extLst>
      <p:ext uri="{BB962C8B-B14F-4D97-AF65-F5344CB8AC3E}">
        <p14:creationId xmlns:p14="http://schemas.microsoft.com/office/powerpoint/2010/main" val="29883657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ACCEC628-A9F3-7B48-903A-75D81E5D95E4}" type="slidenum">
              <a:rPr lang="de-DE" smtClean="0"/>
              <a:t>24</a:t>
            </a:fld>
            <a:endParaRPr lang="de-DE"/>
          </a:p>
        </p:txBody>
      </p:sp>
    </p:spTree>
    <p:extLst>
      <p:ext uri="{BB962C8B-B14F-4D97-AF65-F5344CB8AC3E}">
        <p14:creationId xmlns:p14="http://schemas.microsoft.com/office/powerpoint/2010/main" val="2379751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ACCEC628-A9F3-7B48-903A-75D81E5D95E4}" type="slidenum">
              <a:rPr lang="de-DE" smtClean="0"/>
              <a:t>28</a:t>
            </a:fld>
            <a:endParaRPr lang="de-DE"/>
          </a:p>
        </p:txBody>
      </p:sp>
    </p:spTree>
    <p:extLst>
      <p:ext uri="{BB962C8B-B14F-4D97-AF65-F5344CB8AC3E}">
        <p14:creationId xmlns:p14="http://schemas.microsoft.com/office/powerpoint/2010/main" val="31200186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81A261-9133-B74A-8C0C-790F941E0B26}"/>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A307D2AE-FD27-0048-A558-44080CCA30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6C242EC4-3E5B-1441-B4A5-C8E2D65DFC5A}"/>
              </a:ext>
            </a:extLst>
          </p:cNvPr>
          <p:cNvSpPr>
            <a:spLocks noGrp="1"/>
          </p:cNvSpPr>
          <p:nvPr>
            <p:ph type="dt" sz="half" idx="10"/>
          </p:nvPr>
        </p:nvSpPr>
        <p:spPr/>
        <p:txBody>
          <a:bodyPr/>
          <a:lstStyle/>
          <a:p>
            <a:fld id="{BF5D3C95-2F14-F54E-875C-E5232C3896CA}" type="datetimeFigureOut">
              <a:rPr lang="de-DE" smtClean="0"/>
              <a:t>21.07.23</a:t>
            </a:fld>
            <a:endParaRPr lang="de-DE"/>
          </a:p>
        </p:txBody>
      </p:sp>
      <p:sp>
        <p:nvSpPr>
          <p:cNvPr id="5" name="Fußzeilenplatzhalter 4">
            <a:extLst>
              <a:ext uri="{FF2B5EF4-FFF2-40B4-BE49-F238E27FC236}">
                <a16:creationId xmlns:a16="http://schemas.microsoft.com/office/drawing/2014/main" id="{92BB65A6-D07C-8148-A718-0EB960DFF1C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E2AA651-9F39-824F-B5ED-D25066C75FB3}"/>
              </a:ext>
            </a:extLst>
          </p:cNvPr>
          <p:cNvSpPr>
            <a:spLocks noGrp="1"/>
          </p:cNvSpPr>
          <p:nvPr>
            <p:ph type="sldNum" sz="quarter" idx="12"/>
          </p:nvPr>
        </p:nvSpPr>
        <p:spPr/>
        <p:txBody>
          <a:bodyPr/>
          <a:lstStyle/>
          <a:p>
            <a:fld id="{805001F4-2860-6443-A9C4-3E8101DBADFC}" type="slidenum">
              <a:rPr lang="de-DE" smtClean="0"/>
              <a:t>‹Nr.›</a:t>
            </a:fld>
            <a:endParaRPr lang="de-DE"/>
          </a:p>
        </p:txBody>
      </p:sp>
    </p:spTree>
    <p:extLst>
      <p:ext uri="{BB962C8B-B14F-4D97-AF65-F5344CB8AC3E}">
        <p14:creationId xmlns:p14="http://schemas.microsoft.com/office/powerpoint/2010/main" val="4119604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EF0010-652A-4F48-B26A-B4557D139F60}"/>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3858A521-A254-B04A-BBD6-77897163E5A9}"/>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065043E-76DF-5D4B-A280-696D9FF8E2DF}"/>
              </a:ext>
            </a:extLst>
          </p:cNvPr>
          <p:cNvSpPr>
            <a:spLocks noGrp="1"/>
          </p:cNvSpPr>
          <p:nvPr>
            <p:ph type="dt" sz="half" idx="10"/>
          </p:nvPr>
        </p:nvSpPr>
        <p:spPr/>
        <p:txBody>
          <a:bodyPr/>
          <a:lstStyle/>
          <a:p>
            <a:fld id="{BF5D3C95-2F14-F54E-875C-E5232C3896CA}" type="datetimeFigureOut">
              <a:rPr lang="de-DE" smtClean="0"/>
              <a:t>21.07.23</a:t>
            </a:fld>
            <a:endParaRPr lang="de-DE"/>
          </a:p>
        </p:txBody>
      </p:sp>
      <p:sp>
        <p:nvSpPr>
          <p:cNvPr id="5" name="Fußzeilenplatzhalter 4">
            <a:extLst>
              <a:ext uri="{FF2B5EF4-FFF2-40B4-BE49-F238E27FC236}">
                <a16:creationId xmlns:a16="http://schemas.microsoft.com/office/drawing/2014/main" id="{157BF49A-F04C-4B4D-899C-5CC2F5A044F3}"/>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3E5E4964-9755-A44B-8D05-7A78DDC04AE9}"/>
              </a:ext>
            </a:extLst>
          </p:cNvPr>
          <p:cNvSpPr>
            <a:spLocks noGrp="1"/>
          </p:cNvSpPr>
          <p:nvPr>
            <p:ph type="sldNum" sz="quarter" idx="12"/>
          </p:nvPr>
        </p:nvSpPr>
        <p:spPr/>
        <p:txBody>
          <a:bodyPr/>
          <a:lstStyle/>
          <a:p>
            <a:fld id="{805001F4-2860-6443-A9C4-3E8101DBADFC}" type="slidenum">
              <a:rPr lang="de-DE" smtClean="0"/>
              <a:t>‹Nr.›</a:t>
            </a:fld>
            <a:endParaRPr lang="de-DE"/>
          </a:p>
        </p:txBody>
      </p:sp>
    </p:spTree>
    <p:extLst>
      <p:ext uri="{BB962C8B-B14F-4D97-AF65-F5344CB8AC3E}">
        <p14:creationId xmlns:p14="http://schemas.microsoft.com/office/powerpoint/2010/main" val="3423272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2D3FA123-569B-ED44-823F-36E17F6BEF29}"/>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031E20BC-E93B-9740-9F3B-510B47115263}"/>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258A1DB0-BA35-4A41-83FC-B3BBAFC213C7}"/>
              </a:ext>
            </a:extLst>
          </p:cNvPr>
          <p:cNvSpPr>
            <a:spLocks noGrp="1"/>
          </p:cNvSpPr>
          <p:nvPr>
            <p:ph type="dt" sz="half" idx="10"/>
          </p:nvPr>
        </p:nvSpPr>
        <p:spPr/>
        <p:txBody>
          <a:bodyPr/>
          <a:lstStyle/>
          <a:p>
            <a:fld id="{BF5D3C95-2F14-F54E-875C-E5232C3896CA}" type="datetimeFigureOut">
              <a:rPr lang="de-DE" smtClean="0"/>
              <a:t>21.07.23</a:t>
            </a:fld>
            <a:endParaRPr lang="de-DE"/>
          </a:p>
        </p:txBody>
      </p:sp>
      <p:sp>
        <p:nvSpPr>
          <p:cNvPr id="5" name="Fußzeilenplatzhalter 4">
            <a:extLst>
              <a:ext uri="{FF2B5EF4-FFF2-40B4-BE49-F238E27FC236}">
                <a16:creationId xmlns:a16="http://schemas.microsoft.com/office/drawing/2014/main" id="{E0EDBA88-FFC5-F345-8B5A-843A5A248C7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8431F476-0319-E441-8FD3-15042C71BB63}"/>
              </a:ext>
            </a:extLst>
          </p:cNvPr>
          <p:cNvSpPr>
            <a:spLocks noGrp="1"/>
          </p:cNvSpPr>
          <p:nvPr>
            <p:ph type="sldNum" sz="quarter" idx="12"/>
          </p:nvPr>
        </p:nvSpPr>
        <p:spPr/>
        <p:txBody>
          <a:bodyPr/>
          <a:lstStyle/>
          <a:p>
            <a:fld id="{805001F4-2860-6443-A9C4-3E8101DBADFC}" type="slidenum">
              <a:rPr lang="de-DE" smtClean="0"/>
              <a:t>‹Nr.›</a:t>
            </a:fld>
            <a:endParaRPr lang="de-DE"/>
          </a:p>
        </p:txBody>
      </p:sp>
    </p:spTree>
    <p:extLst>
      <p:ext uri="{BB962C8B-B14F-4D97-AF65-F5344CB8AC3E}">
        <p14:creationId xmlns:p14="http://schemas.microsoft.com/office/powerpoint/2010/main" val="11989822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CB8051-3CE2-FB45-8EBB-2C4577521F3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C0AE1976-7BE5-D545-ABB7-8B0FA81A642E}"/>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9C5965AB-0167-924A-BE73-E13CF9FE56E5}"/>
              </a:ext>
            </a:extLst>
          </p:cNvPr>
          <p:cNvSpPr>
            <a:spLocks noGrp="1"/>
          </p:cNvSpPr>
          <p:nvPr>
            <p:ph type="dt" sz="half" idx="10"/>
          </p:nvPr>
        </p:nvSpPr>
        <p:spPr/>
        <p:txBody>
          <a:bodyPr/>
          <a:lstStyle/>
          <a:p>
            <a:fld id="{BF5D3C95-2F14-F54E-875C-E5232C3896CA}" type="datetimeFigureOut">
              <a:rPr lang="de-DE" smtClean="0"/>
              <a:t>21.07.23</a:t>
            </a:fld>
            <a:endParaRPr lang="de-DE"/>
          </a:p>
        </p:txBody>
      </p:sp>
      <p:sp>
        <p:nvSpPr>
          <p:cNvPr id="5" name="Fußzeilenplatzhalter 4">
            <a:extLst>
              <a:ext uri="{FF2B5EF4-FFF2-40B4-BE49-F238E27FC236}">
                <a16:creationId xmlns:a16="http://schemas.microsoft.com/office/drawing/2014/main" id="{69A09402-367C-7547-9A9A-988B51E288AC}"/>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E6D7F00F-7C79-8446-8140-FF8813A7EC74}"/>
              </a:ext>
            </a:extLst>
          </p:cNvPr>
          <p:cNvSpPr>
            <a:spLocks noGrp="1"/>
          </p:cNvSpPr>
          <p:nvPr>
            <p:ph type="sldNum" sz="quarter" idx="12"/>
          </p:nvPr>
        </p:nvSpPr>
        <p:spPr/>
        <p:txBody>
          <a:bodyPr/>
          <a:lstStyle/>
          <a:p>
            <a:fld id="{805001F4-2860-6443-A9C4-3E8101DBADFC}" type="slidenum">
              <a:rPr lang="de-DE" smtClean="0"/>
              <a:t>‹Nr.›</a:t>
            </a:fld>
            <a:endParaRPr lang="de-DE"/>
          </a:p>
        </p:txBody>
      </p:sp>
    </p:spTree>
    <p:extLst>
      <p:ext uri="{BB962C8B-B14F-4D97-AF65-F5344CB8AC3E}">
        <p14:creationId xmlns:p14="http://schemas.microsoft.com/office/powerpoint/2010/main" val="4098295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520687-CA34-0449-B51E-7FF3C96FF97B}"/>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13024133-1376-3448-815F-34423036FCB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9463EA46-C49C-084D-928B-6D5D29031A5B}"/>
              </a:ext>
            </a:extLst>
          </p:cNvPr>
          <p:cNvSpPr>
            <a:spLocks noGrp="1"/>
          </p:cNvSpPr>
          <p:nvPr>
            <p:ph type="dt" sz="half" idx="10"/>
          </p:nvPr>
        </p:nvSpPr>
        <p:spPr/>
        <p:txBody>
          <a:bodyPr/>
          <a:lstStyle/>
          <a:p>
            <a:fld id="{BF5D3C95-2F14-F54E-875C-E5232C3896CA}" type="datetimeFigureOut">
              <a:rPr lang="de-DE" smtClean="0"/>
              <a:t>21.07.23</a:t>
            </a:fld>
            <a:endParaRPr lang="de-DE"/>
          </a:p>
        </p:txBody>
      </p:sp>
      <p:sp>
        <p:nvSpPr>
          <p:cNvPr id="5" name="Fußzeilenplatzhalter 4">
            <a:extLst>
              <a:ext uri="{FF2B5EF4-FFF2-40B4-BE49-F238E27FC236}">
                <a16:creationId xmlns:a16="http://schemas.microsoft.com/office/drawing/2014/main" id="{8BBCF826-C154-AD4E-BFBF-1B7DC6C422E9}"/>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68429E6-D3BB-7046-BA3A-68D578571244}"/>
              </a:ext>
            </a:extLst>
          </p:cNvPr>
          <p:cNvSpPr>
            <a:spLocks noGrp="1"/>
          </p:cNvSpPr>
          <p:nvPr>
            <p:ph type="sldNum" sz="quarter" idx="12"/>
          </p:nvPr>
        </p:nvSpPr>
        <p:spPr/>
        <p:txBody>
          <a:bodyPr/>
          <a:lstStyle/>
          <a:p>
            <a:fld id="{805001F4-2860-6443-A9C4-3E8101DBADFC}" type="slidenum">
              <a:rPr lang="de-DE" smtClean="0"/>
              <a:t>‹Nr.›</a:t>
            </a:fld>
            <a:endParaRPr lang="de-DE"/>
          </a:p>
        </p:txBody>
      </p:sp>
    </p:spTree>
    <p:extLst>
      <p:ext uri="{BB962C8B-B14F-4D97-AF65-F5344CB8AC3E}">
        <p14:creationId xmlns:p14="http://schemas.microsoft.com/office/powerpoint/2010/main" val="2360516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99B458-A753-3D42-B435-534D199E5791}"/>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2043779-F40A-A24D-8BD0-93A88D74E59E}"/>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8F563A6E-8A90-D344-8E3D-F564135E2284}"/>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653287DC-A90D-3044-B2D0-D7B6CAE7882D}"/>
              </a:ext>
            </a:extLst>
          </p:cNvPr>
          <p:cNvSpPr>
            <a:spLocks noGrp="1"/>
          </p:cNvSpPr>
          <p:nvPr>
            <p:ph type="dt" sz="half" idx="10"/>
          </p:nvPr>
        </p:nvSpPr>
        <p:spPr/>
        <p:txBody>
          <a:bodyPr/>
          <a:lstStyle/>
          <a:p>
            <a:fld id="{BF5D3C95-2F14-F54E-875C-E5232C3896CA}" type="datetimeFigureOut">
              <a:rPr lang="de-DE" smtClean="0"/>
              <a:t>21.07.23</a:t>
            </a:fld>
            <a:endParaRPr lang="de-DE"/>
          </a:p>
        </p:txBody>
      </p:sp>
      <p:sp>
        <p:nvSpPr>
          <p:cNvPr id="6" name="Fußzeilenplatzhalter 5">
            <a:extLst>
              <a:ext uri="{FF2B5EF4-FFF2-40B4-BE49-F238E27FC236}">
                <a16:creationId xmlns:a16="http://schemas.microsoft.com/office/drawing/2014/main" id="{04325AB8-58F4-AE44-8F61-1EE99EC65F28}"/>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92E425D2-532B-3F4F-84E8-ECF729E0D9A6}"/>
              </a:ext>
            </a:extLst>
          </p:cNvPr>
          <p:cNvSpPr>
            <a:spLocks noGrp="1"/>
          </p:cNvSpPr>
          <p:nvPr>
            <p:ph type="sldNum" sz="quarter" idx="12"/>
          </p:nvPr>
        </p:nvSpPr>
        <p:spPr/>
        <p:txBody>
          <a:bodyPr/>
          <a:lstStyle/>
          <a:p>
            <a:fld id="{805001F4-2860-6443-A9C4-3E8101DBADFC}" type="slidenum">
              <a:rPr lang="de-DE" smtClean="0"/>
              <a:t>‹Nr.›</a:t>
            </a:fld>
            <a:endParaRPr lang="de-DE"/>
          </a:p>
        </p:txBody>
      </p:sp>
    </p:spTree>
    <p:extLst>
      <p:ext uri="{BB962C8B-B14F-4D97-AF65-F5344CB8AC3E}">
        <p14:creationId xmlns:p14="http://schemas.microsoft.com/office/powerpoint/2010/main" val="1039837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F5B73A3-C28D-AA4C-8F2C-E7D7E8E31355}"/>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90456E25-6BFB-4048-B403-E16A22FB10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451EE266-AEED-7F44-95A8-F11DE82043C9}"/>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7D01F93A-8E1F-5E45-A1F4-2B70178A8B7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AE6C12AA-F6C3-C044-9FA9-A7E679382C04}"/>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3EC84F1B-C955-2642-8DA5-41BC84FCAAAD}"/>
              </a:ext>
            </a:extLst>
          </p:cNvPr>
          <p:cNvSpPr>
            <a:spLocks noGrp="1"/>
          </p:cNvSpPr>
          <p:nvPr>
            <p:ph type="dt" sz="half" idx="10"/>
          </p:nvPr>
        </p:nvSpPr>
        <p:spPr/>
        <p:txBody>
          <a:bodyPr/>
          <a:lstStyle/>
          <a:p>
            <a:fld id="{BF5D3C95-2F14-F54E-875C-E5232C3896CA}" type="datetimeFigureOut">
              <a:rPr lang="de-DE" smtClean="0"/>
              <a:t>21.07.23</a:t>
            </a:fld>
            <a:endParaRPr lang="de-DE"/>
          </a:p>
        </p:txBody>
      </p:sp>
      <p:sp>
        <p:nvSpPr>
          <p:cNvPr id="8" name="Fußzeilenplatzhalter 7">
            <a:extLst>
              <a:ext uri="{FF2B5EF4-FFF2-40B4-BE49-F238E27FC236}">
                <a16:creationId xmlns:a16="http://schemas.microsoft.com/office/drawing/2014/main" id="{AC35E64F-DDF7-544F-9B6B-C863C5B0689C}"/>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94CC7735-B17A-674B-A5BF-F9AC96827546}"/>
              </a:ext>
            </a:extLst>
          </p:cNvPr>
          <p:cNvSpPr>
            <a:spLocks noGrp="1"/>
          </p:cNvSpPr>
          <p:nvPr>
            <p:ph type="sldNum" sz="quarter" idx="12"/>
          </p:nvPr>
        </p:nvSpPr>
        <p:spPr/>
        <p:txBody>
          <a:bodyPr/>
          <a:lstStyle/>
          <a:p>
            <a:fld id="{805001F4-2860-6443-A9C4-3E8101DBADFC}" type="slidenum">
              <a:rPr lang="de-DE" smtClean="0"/>
              <a:t>‹Nr.›</a:t>
            </a:fld>
            <a:endParaRPr lang="de-DE"/>
          </a:p>
        </p:txBody>
      </p:sp>
    </p:spTree>
    <p:extLst>
      <p:ext uri="{BB962C8B-B14F-4D97-AF65-F5344CB8AC3E}">
        <p14:creationId xmlns:p14="http://schemas.microsoft.com/office/powerpoint/2010/main" val="706158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C60A94-4EA6-2547-BE82-04A711792DC1}"/>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F6EC627-963C-AC42-85E8-D2CAF08B75AE}"/>
              </a:ext>
            </a:extLst>
          </p:cNvPr>
          <p:cNvSpPr>
            <a:spLocks noGrp="1"/>
          </p:cNvSpPr>
          <p:nvPr>
            <p:ph type="dt" sz="half" idx="10"/>
          </p:nvPr>
        </p:nvSpPr>
        <p:spPr/>
        <p:txBody>
          <a:bodyPr/>
          <a:lstStyle/>
          <a:p>
            <a:fld id="{BF5D3C95-2F14-F54E-875C-E5232C3896CA}" type="datetimeFigureOut">
              <a:rPr lang="de-DE" smtClean="0"/>
              <a:t>21.07.23</a:t>
            </a:fld>
            <a:endParaRPr lang="de-DE"/>
          </a:p>
        </p:txBody>
      </p:sp>
      <p:sp>
        <p:nvSpPr>
          <p:cNvPr id="4" name="Fußzeilenplatzhalter 3">
            <a:extLst>
              <a:ext uri="{FF2B5EF4-FFF2-40B4-BE49-F238E27FC236}">
                <a16:creationId xmlns:a16="http://schemas.microsoft.com/office/drawing/2014/main" id="{8770D9D0-FA4A-FE4D-8135-881229621C54}"/>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4C9ED136-F20E-4E4D-B222-0AB776F04E19}"/>
              </a:ext>
            </a:extLst>
          </p:cNvPr>
          <p:cNvSpPr>
            <a:spLocks noGrp="1"/>
          </p:cNvSpPr>
          <p:nvPr>
            <p:ph type="sldNum" sz="quarter" idx="12"/>
          </p:nvPr>
        </p:nvSpPr>
        <p:spPr/>
        <p:txBody>
          <a:bodyPr/>
          <a:lstStyle/>
          <a:p>
            <a:fld id="{805001F4-2860-6443-A9C4-3E8101DBADFC}" type="slidenum">
              <a:rPr lang="de-DE" smtClean="0"/>
              <a:t>‹Nr.›</a:t>
            </a:fld>
            <a:endParaRPr lang="de-DE"/>
          </a:p>
        </p:txBody>
      </p:sp>
    </p:spTree>
    <p:extLst>
      <p:ext uri="{BB962C8B-B14F-4D97-AF65-F5344CB8AC3E}">
        <p14:creationId xmlns:p14="http://schemas.microsoft.com/office/powerpoint/2010/main" val="1043779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0BA9DD5E-07C7-194C-904F-187B841D1C1F}"/>
              </a:ext>
            </a:extLst>
          </p:cNvPr>
          <p:cNvSpPr>
            <a:spLocks noGrp="1"/>
          </p:cNvSpPr>
          <p:nvPr>
            <p:ph type="dt" sz="half" idx="10"/>
          </p:nvPr>
        </p:nvSpPr>
        <p:spPr/>
        <p:txBody>
          <a:bodyPr/>
          <a:lstStyle/>
          <a:p>
            <a:fld id="{BF5D3C95-2F14-F54E-875C-E5232C3896CA}" type="datetimeFigureOut">
              <a:rPr lang="de-DE" smtClean="0"/>
              <a:t>21.07.23</a:t>
            </a:fld>
            <a:endParaRPr lang="de-DE"/>
          </a:p>
        </p:txBody>
      </p:sp>
      <p:sp>
        <p:nvSpPr>
          <p:cNvPr id="3" name="Fußzeilenplatzhalter 2">
            <a:extLst>
              <a:ext uri="{FF2B5EF4-FFF2-40B4-BE49-F238E27FC236}">
                <a16:creationId xmlns:a16="http://schemas.microsoft.com/office/drawing/2014/main" id="{EE8AD705-DE66-3F4C-B721-0E1A70C886C6}"/>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A5AFD8D7-4FFE-7E4B-B686-4451D283D114}"/>
              </a:ext>
            </a:extLst>
          </p:cNvPr>
          <p:cNvSpPr>
            <a:spLocks noGrp="1"/>
          </p:cNvSpPr>
          <p:nvPr>
            <p:ph type="sldNum" sz="quarter" idx="12"/>
          </p:nvPr>
        </p:nvSpPr>
        <p:spPr/>
        <p:txBody>
          <a:bodyPr/>
          <a:lstStyle/>
          <a:p>
            <a:fld id="{805001F4-2860-6443-A9C4-3E8101DBADFC}" type="slidenum">
              <a:rPr lang="de-DE" smtClean="0"/>
              <a:t>‹Nr.›</a:t>
            </a:fld>
            <a:endParaRPr lang="de-DE"/>
          </a:p>
        </p:txBody>
      </p:sp>
    </p:spTree>
    <p:extLst>
      <p:ext uri="{BB962C8B-B14F-4D97-AF65-F5344CB8AC3E}">
        <p14:creationId xmlns:p14="http://schemas.microsoft.com/office/powerpoint/2010/main" val="15866024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F8B8BF-BBF1-FF44-9470-3AA243BEB209}"/>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23490E6C-0E24-CB49-9EF6-01DE51D7549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EB9BF39C-721B-BB4B-B1D9-A70F890450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71F53AD7-A6B0-594E-BC6F-CBA49660EF53}"/>
              </a:ext>
            </a:extLst>
          </p:cNvPr>
          <p:cNvSpPr>
            <a:spLocks noGrp="1"/>
          </p:cNvSpPr>
          <p:nvPr>
            <p:ph type="dt" sz="half" idx="10"/>
          </p:nvPr>
        </p:nvSpPr>
        <p:spPr/>
        <p:txBody>
          <a:bodyPr/>
          <a:lstStyle/>
          <a:p>
            <a:fld id="{BF5D3C95-2F14-F54E-875C-E5232C3896CA}" type="datetimeFigureOut">
              <a:rPr lang="de-DE" smtClean="0"/>
              <a:t>21.07.23</a:t>
            </a:fld>
            <a:endParaRPr lang="de-DE"/>
          </a:p>
        </p:txBody>
      </p:sp>
      <p:sp>
        <p:nvSpPr>
          <p:cNvPr id="6" name="Fußzeilenplatzhalter 5">
            <a:extLst>
              <a:ext uri="{FF2B5EF4-FFF2-40B4-BE49-F238E27FC236}">
                <a16:creationId xmlns:a16="http://schemas.microsoft.com/office/drawing/2014/main" id="{2915750C-6B5C-2C45-AEBD-76DB7E9BC35E}"/>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5C780659-FBDF-8541-A2B4-75357ED06BF9}"/>
              </a:ext>
            </a:extLst>
          </p:cNvPr>
          <p:cNvSpPr>
            <a:spLocks noGrp="1"/>
          </p:cNvSpPr>
          <p:nvPr>
            <p:ph type="sldNum" sz="quarter" idx="12"/>
          </p:nvPr>
        </p:nvSpPr>
        <p:spPr/>
        <p:txBody>
          <a:bodyPr/>
          <a:lstStyle/>
          <a:p>
            <a:fld id="{805001F4-2860-6443-A9C4-3E8101DBADFC}" type="slidenum">
              <a:rPr lang="de-DE" smtClean="0"/>
              <a:t>‹Nr.›</a:t>
            </a:fld>
            <a:endParaRPr lang="de-DE"/>
          </a:p>
        </p:txBody>
      </p:sp>
    </p:spTree>
    <p:extLst>
      <p:ext uri="{BB962C8B-B14F-4D97-AF65-F5344CB8AC3E}">
        <p14:creationId xmlns:p14="http://schemas.microsoft.com/office/powerpoint/2010/main" val="1371636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BBD7F98-A950-DC40-848F-3E432826C231}"/>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7D8AFA08-56F9-E942-A828-A415A1DC94B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6528278D-1F4D-8B4B-B8F3-1084A090EE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8BC5702E-7CAB-2548-A45C-D49F3871E182}"/>
              </a:ext>
            </a:extLst>
          </p:cNvPr>
          <p:cNvSpPr>
            <a:spLocks noGrp="1"/>
          </p:cNvSpPr>
          <p:nvPr>
            <p:ph type="dt" sz="half" idx="10"/>
          </p:nvPr>
        </p:nvSpPr>
        <p:spPr/>
        <p:txBody>
          <a:bodyPr/>
          <a:lstStyle/>
          <a:p>
            <a:fld id="{BF5D3C95-2F14-F54E-875C-E5232C3896CA}" type="datetimeFigureOut">
              <a:rPr lang="de-DE" smtClean="0"/>
              <a:t>21.07.23</a:t>
            </a:fld>
            <a:endParaRPr lang="de-DE"/>
          </a:p>
        </p:txBody>
      </p:sp>
      <p:sp>
        <p:nvSpPr>
          <p:cNvPr id="6" name="Fußzeilenplatzhalter 5">
            <a:extLst>
              <a:ext uri="{FF2B5EF4-FFF2-40B4-BE49-F238E27FC236}">
                <a16:creationId xmlns:a16="http://schemas.microsoft.com/office/drawing/2014/main" id="{160982C3-8EED-5B47-8E5F-496B820E4F2B}"/>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1131B126-AA4A-6C4C-B32D-2ABAF8A56726}"/>
              </a:ext>
            </a:extLst>
          </p:cNvPr>
          <p:cNvSpPr>
            <a:spLocks noGrp="1"/>
          </p:cNvSpPr>
          <p:nvPr>
            <p:ph type="sldNum" sz="quarter" idx="12"/>
          </p:nvPr>
        </p:nvSpPr>
        <p:spPr/>
        <p:txBody>
          <a:bodyPr/>
          <a:lstStyle/>
          <a:p>
            <a:fld id="{805001F4-2860-6443-A9C4-3E8101DBADFC}" type="slidenum">
              <a:rPr lang="de-DE" smtClean="0"/>
              <a:t>‹Nr.›</a:t>
            </a:fld>
            <a:endParaRPr lang="de-DE"/>
          </a:p>
        </p:txBody>
      </p:sp>
    </p:spTree>
    <p:extLst>
      <p:ext uri="{BB962C8B-B14F-4D97-AF65-F5344CB8AC3E}">
        <p14:creationId xmlns:p14="http://schemas.microsoft.com/office/powerpoint/2010/main" val="720349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4B7C366A-8F65-E246-84A3-D68B406E722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882D9F5E-D165-0548-8552-EFAA0B78A69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5A4B6D99-561E-4649-B8C0-E7D4EE24902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5D3C95-2F14-F54E-875C-E5232C3896CA}" type="datetimeFigureOut">
              <a:rPr lang="de-DE" smtClean="0"/>
              <a:t>21.07.23</a:t>
            </a:fld>
            <a:endParaRPr lang="de-DE"/>
          </a:p>
        </p:txBody>
      </p:sp>
      <p:sp>
        <p:nvSpPr>
          <p:cNvPr id="5" name="Fußzeilenplatzhalter 4">
            <a:extLst>
              <a:ext uri="{FF2B5EF4-FFF2-40B4-BE49-F238E27FC236}">
                <a16:creationId xmlns:a16="http://schemas.microsoft.com/office/drawing/2014/main" id="{D4F8E12D-2F91-4144-8F48-2B18CB83C6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8BF53599-1ABD-214E-9F90-CB8D2A091F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5001F4-2860-6443-A9C4-3E8101DBADFC}" type="slidenum">
              <a:rPr lang="de-DE" smtClean="0"/>
              <a:t>‹Nr.›</a:t>
            </a:fld>
            <a:endParaRPr lang="de-DE"/>
          </a:p>
        </p:txBody>
      </p:sp>
    </p:spTree>
    <p:extLst>
      <p:ext uri="{BB962C8B-B14F-4D97-AF65-F5344CB8AC3E}">
        <p14:creationId xmlns:p14="http://schemas.microsoft.com/office/powerpoint/2010/main" val="11591890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hyperlink" Target="https://www.youtube.com/watch?v=c47OQDNyBg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youtube.com/watch?v=8W-LU6uSeog" TargetMode="External"/><Relationship Id="rId7" Type="http://schemas.openxmlformats.org/officeDocument/2006/relationships/image" Target="../media/image1.tiff"/><Relationship Id="rId2" Type="http://schemas.openxmlformats.org/officeDocument/2006/relationships/hyperlink" Target="https://www.youtube.com/watch?v=IR7FmYU_qjw" TargetMode="External"/><Relationship Id="rId1" Type="http://schemas.openxmlformats.org/officeDocument/2006/relationships/slideLayout" Target="../slideLayouts/slideLayout2.xml"/><Relationship Id="rId6" Type="http://schemas.openxmlformats.org/officeDocument/2006/relationships/hyperlink" Target="https://www.youtube.com/watch?v=2--5pcyhTC4" TargetMode="External"/><Relationship Id="rId5" Type="http://schemas.openxmlformats.org/officeDocument/2006/relationships/hyperlink" Target="https://www.youtube.com/watch?v=CZBTxRoKwjA" TargetMode="External"/><Relationship Id="rId4" Type="http://schemas.openxmlformats.org/officeDocument/2006/relationships/hyperlink" Target="https://www.youtube.com/watch?v=a2cchFbds0Q"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youtube.com/redirect?event=video_description&amp;redir_token=QUFFLUhqbXppZWZKaWw3aDFZTExneVd1LTliZjVfaHphZ3xBQ3Jtc0ttcEhpb2U2cmw2LURSM1ozRXhsQlpBelpyT3hSYVdvc24zWV9qS3FucUtBMjBnVTNMNHkzX2txcGYtMVZDNjI4ejBldzNlTk9fRXd5YjFmbEcxdWdrR1VVa2tlSE50WTF3WHJPbkt1cXRKeXJKQ2RFTQ&amp;q=https%3A%2F%2Fshotcut.org" TargetMode="External"/><Relationship Id="rId2" Type="http://schemas.openxmlformats.org/officeDocument/2006/relationships/hyperlink" Target="https://www.youtube.com/redirect?event=video_description&amp;redir_token=QUFFLUhqbjhmQ0ViSlotNGswY0xHTDVqejQwU0JwMEpxUXxBQ3Jtc0trbV9hOEF4ZG5Lbll2QUNuY2ZrSUE2UXRrbmtYdWRYNjVPRmlkVFBOMnAzVFp3SC1uNXRvaVFCdHFIOFQ3RWdwOEFVUTlQMktDclozSng5TjgwZWZQRkxVUWc5cTV5d0tHYm51WVdDSUlLeXJhZTMtcw&amp;q=https%3A%2F%2Fwww.techsmith.de%2Fcamtasia.html" TargetMode="External"/><Relationship Id="rId1" Type="http://schemas.openxmlformats.org/officeDocument/2006/relationships/slideLayout" Target="../slideLayouts/slideLayout2.xml"/><Relationship Id="rId5" Type="http://schemas.openxmlformats.org/officeDocument/2006/relationships/image" Target="../media/image1.tiff"/><Relationship Id="rId4" Type="http://schemas.openxmlformats.org/officeDocument/2006/relationships/hyperlink" Target="https://www.blackmagicdesign.com/de/products/davinciresolve/"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hyperlink" Target="https://www.youtube.com/watch?v=dgKo1MygnDM"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aqJvDR0bDus" TargetMode="External"/><Relationship Id="rId2" Type="http://schemas.openxmlformats.org/officeDocument/2006/relationships/hyperlink" Target="https://www.youtube.com/watch?v=c47OQDNyBgg" TargetMode="External"/><Relationship Id="rId1" Type="http://schemas.openxmlformats.org/officeDocument/2006/relationships/slideLayout" Target="../slideLayouts/slideLayout2.xml"/><Relationship Id="rId4" Type="http://schemas.openxmlformats.org/officeDocument/2006/relationships/image" Target="../media/image1.tiff"/></Relationships>
</file>

<file path=ppt/slides/_rels/slide7.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hyperlink" Target="https://www.lernentrotzcorona.ch/Lernentrotzcorona/ErklaervideosQualitaetsmerkmaleBeurteilungskriterien"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BD96FB-15BE-464A-A068-323763463C75}"/>
              </a:ext>
            </a:extLst>
          </p:cNvPr>
          <p:cNvSpPr>
            <a:spLocks noGrp="1"/>
          </p:cNvSpPr>
          <p:nvPr>
            <p:ph type="ctrTitle"/>
          </p:nvPr>
        </p:nvSpPr>
        <p:spPr/>
        <p:txBody>
          <a:bodyPr>
            <a:normAutofit/>
          </a:bodyPr>
          <a:lstStyle/>
          <a:p>
            <a:r>
              <a:rPr lang="de-DE" dirty="0" err="1"/>
              <a:t>Erklärvideos</a:t>
            </a:r>
            <a:r>
              <a:rPr lang="de-DE" dirty="0"/>
              <a:t> für den </a:t>
            </a:r>
            <a:br>
              <a:rPr lang="de-DE" dirty="0"/>
            </a:br>
            <a:r>
              <a:rPr lang="de-DE" dirty="0" err="1"/>
              <a:t>NaWi</a:t>
            </a:r>
            <a:r>
              <a:rPr lang="de-DE" dirty="0"/>
              <a:t>-Unterricht</a:t>
            </a:r>
          </a:p>
        </p:txBody>
      </p:sp>
      <p:sp>
        <p:nvSpPr>
          <p:cNvPr id="3" name="Untertitel 2">
            <a:extLst>
              <a:ext uri="{FF2B5EF4-FFF2-40B4-BE49-F238E27FC236}">
                <a16:creationId xmlns:a16="http://schemas.microsoft.com/office/drawing/2014/main" id="{B475A8B7-3C32-ED4C-B7FD-7CA17E998960}"/>
              </a:ext>
            </a:extLst>
          </p:cNvPr>
          <p:cNvSpPr>
            <a:spLocks noGrp="1"/>
          </p:cNvSpPr>
          <p:nvPr>
            <p:ph type="subTitle" idx="1"/>
          </p:nvPr>
        </p:nvSpPr>
        <p:spPr/>
        <p:txBody>
          <a:bodyPr>
            <a:normAutofit fontScale="85000" lnSpcReduction="20000"/>
          </a:bodyPr>
          <a:lstStyle/>
          <a:p>
            <a:r>
              <a:rPr lang="de-DE" sz="6600" dirty="0">
                <a:solidFill>
                  <a:schemeClr val="accent1">
                    <a:lumMod val="50000"/>
                  </a:schemeClr>
                </a:solidFill>
              </a:rPr>
              <a:t>Leitfaden Erstellung</a:t>
            </a:r>
          </a:p>
          <a:p>
            <a:pPr lvl="0"/>
            <a:r>
              <a:rPr lang="de-DE" sz="4200" dirty="0">
                <a:solidFill>
                  <a:prstClr val="black"/>
                </a:solidFill>
              </a:rPr>
              <a:t>Erstellt durch Leonard </a:t>
            </a:r>
            <a:r>
              <a:rPr lang="de-DE" sz="4200" dirty="0" err="1">
                <a:solidFill>
                  <a:prstClr val="black"/>
                </a:solidFill>
              </a:rPr>
              <a:t>Nauermann</a:t>
            </a:r>
            <a:r>
              <a:rPr lang="de-DE" sz="4200" dirty="0">
                <a:solidFill>
                  <a:prstClr val="black"/>
                </a:solidFill>
              </a:rPr>
              <a:t> im Rahmen des Projekts </a:t>
            </a:r>
            <a:r>
              <a:rPr lang="de-DE" sz="4200" dirty="0" err="1">
                <a:solidFill>
                  <a:prstClr val="black"/>
                </a:solidFill>
              </a:rPr>
              <a:t>NaWiNetz</a:t>
            </a:r>
            <a:endParaRPr lang="de-DE" sz="4200" dirty="0">
              <a:solidFill>
                <a:prstClr val="black"/>
              </a:solidFill>
            </a:endParaRPr>
          </a:p>
          <a:p>
            <a:endParaRPr lang="de-DE" sz="6600" dirty="0">
              <a:solidFill>
                <a:schemeClr val="accent1">
                  <a:lumMod val="50000"/>
                </a:schemeClr>
              </a:solidFill>
            </a:endParaRPr>
          </a:p>
        </p:txBody>
      </p:sp>
    </p:spTree>
    <p:extLst>
      <p:ext uri="{BB962C8B-B14F-4D97-AF65-F5344CB8AC3E}">
        <p14:creationId xmlns:p14="http://schemas.microsoft.com/office/powerpoint/2010/main" val="35534409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980BD9-611C-604A-B6E8-701A045EA0D6}"/>
              </a:ext>
            </a:extLst>
          </p:cNvPr>
          <p:cNvSpPr>
            <a:spLocks noGrp="1"/>
          </p:cNvSpPr>
          <p:nvPr>
            <p:ph type="title"/>
          </p:nvPr>
        </p:nvSpPr>
        <p:spPr/>
        <p:txBody>
          <a:bodyPr/>
          <a:lstStyle/>
          <a:p>
            <a:r>
              <a:rPr lang="de-DE" dirty="0"/>
              <a:t>Schritt 7 </a:t>
            </a:r>
            <a:r>
              <a:rPr lang="de-DE" i="1" dirty="0">
                <a:solidFill>
                  <a:schemeClr val="accent1">
                    <a:lumMod val="50000"/>
                  </a:schemeClr>
                </a:solidFill>
              </a:rPr>
              <a:t>Beispiel</a:t>
            </a:r>
          </a:p>
        </p:txBody>
      </p:sp>
      <p:sp>
        <p:nvSpPr>
          <p:cNvPr id="3" name="Inhaltsplatzhalter 2">
            <a:extLst>
              <a:ext uri="{FF2B5EF4-FFF2-40B4-BE49-F238E27FC236}">
                <a16:creationId xmlns:a16="http://schemas.microsoft.com/office/drawing/2014/main" id="{94A2E85B-C32C-454E-91AC-B5F402A9942B}"/>
              </a:ext>
            </a:extLst>
          </p:cNvPr>
          <p:cNvSpPr>
            <a:spLocks noGrp="1"/>
          </p:cNvSpPr>
          <p:nvPr>
            <p:ph idx="1"/>
          </p:nvPr>
        </p:nvSpPr>
        <p:spPr/>
        <p:txBody>
          <a:bodyPr>
            <a:normAutofit/>
          </a:bodyPr>
          <a:lstStyle/>
          <a:p>
            <a:pPr marL="0" indent="0">
              <a:buNone/>
            </a:pPr>
            <a:r>
              <a:rPr lang="de-DE" sz="2400" dirty="0">
                <a:latin typeface="+mj-lt"/>
              </a:rPr>
              <a:t>Ein </a:t>
            </a:r>
            <a:r>
              <a:rPr lang="de-DE" sz="2400" b="1" dirty="0">
                <a:latin typeface="+mj-lt"/>
              </a:rPr>
              <a:t>beispielhaftes Skript </a:t>
            </a:r>
            <a:r>
              <a:rPr lang="de-DE" sz="2400" dirty="0">
                <a:latin typeface="+mj-lt"/>
              </a:rPr>
              <a:t>zu einem PowerPoint-Animation-</a:t>
            </a:r>
            <a:r>
              <a:rPr lang="de-DE" sz="2400" dirty="0" err="1">
                <a:latin typeface="+mj-lt"/>
              </a:rPr>
              <a:t>Erklärvideo</a:t>
            </a:r>
            <a:r>
              <a:rPr lang="de-DE" sz="2400" dirty="0">
                <a:latin typeface="+mj-lt"/>
              </a:rPr>
              <a:t> mit dem Titel „Was wäre, wenn es keine Kurzstreckenflüge mehr geben würde?“ findet ihr </a:t>
            </a:r>
            <a:r>
              <a:rPr lang="de-DE" sz="2400" b="1" dirty="0">
                <a:latin typeface="+mj-lt"/>
              </a:rPr>
              <a:t>im Begleitordner </a:t>
            </a:r>
            <a:r>
              <a:rPr lang="de-DE" sz="2400" dirty="0">
                <a:latin typeface="+mj-lt"/>
              </a:rPr>
              <a:t>des Kurses.</a:t>
            </a:r>
          </a:p>
          <a:p>
            <a:pPr marL="0" indent="0">
              <a:buNone/>
            </a:pPr>
            <a:endParaRPr lang="de-DE" sz="2400" dirty="0">
              <a:latin typeface="+mj-lt"/>
            </a:endParaRPr>
          </a:p>
          <a:p>
            <a:pPr marL="0" indent="0">
              <a:buNone/>
            </a:pPr>
            <a:endParaRPr lang="de-DE" sz="2400" dirty="0">
              <a:latin typeface="+mj-lt"/>
            </a:endParaRPr>
          </a:p>
        </p:txBody>
      </p:sp>
      <p:pic>
        <p:nvPicPr>
          <p:cNvPr id="4" name="Grafik 3">
            <a:extLst>
              <a:ext uri="{FF2B5EF4-FFF2-40B4-BE49-F238E27FC236}">
                <a16:creationId xmlns:a16="http://schemas.microsoft.com/office/drawing/2014/main" id="{D49BE05E-1056-1447-B617-B78028FA1D63}"/>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25274222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980BD9-611C-604A-B6E8-701A045EA0D6}"/>
              </a:ext>
            </a:extLst>
          </p:cNvPr>
          <p:cNvSpPr>
            <a:spLocks noGrp="1"/>
          </p:cNvSpPr>
          <p:nvPr>
            <p:ph type="title"/>
          </p:nvPr>
        </p:nvSpPr>
        <p:spPr/>
        <p:txBody>
          <a:bodyPr/>
          <a:lstStyle/>
          <a:p>
            <a:r>
              <a:rPr lang="de-DE" dirty="0"/>
              <a:t>Schritt 7 </a:t>
            </a:r>
            <a:r>
              <a:rPr lang="de-DE" dirty="0">
                <a:solidFill>
                  <a:schemeClr val="accent1">
                    <a:lumMod val="50000"/>
                  </a:schemeClr>
                </a:solidFill>
              </a:rPr>
              <a:t>Erfahrungen</a:t>
            </a:r>
            <a:endParaRPr lang="de-DE" i="1" dirty="0">
              <a:solidFill>
                <a:schemeClr val="accent1">
                  <a:lumMod val="50000"/>
                </a:schemeClr>
              </a:solidFill>
            </a:endParaRPr>
          </a:p>
        </p:txBody>
      </p:sp>
      <p:sp>
        <p:nvSpPr>
          <p:cNvPr id="3" name="Inhaltsplatzhalter 2">
            <a:extLst>
              <a:ext uri="{FF2B5EF4-FFF2-40B4-BE49-F238E27FC236}">
                <a16:creationId xmlns:a16="http://schemas.microsoft.com/office/drawing/2014/main" id="{94A2E85B-C32C-454E-91AC-B5F402A9942B}"/>
              </a:ext>
            </a:extLst>
          </p:cNvPr>
          <p:cNvSpPr>
            <a:spLocks noGrp="1"/>
          </p:cNvSpPr>
          <p:nvPr>
            <p:ph idx="1"/>
          </p:nvPr>
        </p:nvSpPr>
        <p:spPr/>
        <p:txBody>
          <a:bodyPr>
            <a:normAutofit/>
          </a:bodyPr>
          <a:lstStyle/>
          <a:p>
            <a:pPr marL="0" indent="0">
              <a:buNone/>
            </a:pPr>
            <a:r>
              <a:rPr lang="de-DE" sz="2400" dirty="0">
                <a:latin typeface="+mj-lt"/>
              </a:rPr>
              <a:t>Plant in eurem Drehbuch </a:t>
            </a:r>
            <a:r>
              <a:rPr lang="de-DE" sz="2400" b="1" dirty="0">
                <a:latin typeface="+mj-lt"/>
              </a:rPr>
              <a:t>kurze, prägnante Szenen </a:t>
            </a:r>
            <a:r>
              <a:rPr lang="de-DE" sz="2400" dirty="0">
                <a:latin typeface="+mj-lt"/>
              </a:rPr>
              <a:t>und formuliert die vorgesehenen gesprochenen </a:t>
            </a:r>
            <a:r>
              <a:rPr lang="de-DE" sz="2400" b="1" dirty="0">
                <a:latin typeface="+mj-lt"/>
              </a:rPr>
              <a:t>Sätze ebenfalls kurz und prägnant</a:t>
            </a:r>
            <a:r>
              <a:rPr lang="de-DE" sz="2400" dirty="0">
                <a:latin typeface="+mj-lt"/>
              </a:rPr>
              <a:t>. Dies erleichtert zum einen die eigene Umsetzung, hilft zum anderen aber auch den Zuschauenden, dem Film leichter zu folgen. </a:t>
            </a:r>
          </a:p>
          <a:p>
            <a:pPr marL="0" indent="0">
              <a:buNone/>
            </a:pPr>
            <a:endParaRPr lang="de-DE" sz="2400" dirty="0">
              <a:latin typeface="+mj-lt"/>
            </a:endParaRPr>
          </a:p>
          <a:p>
            <a:pPr marL="0" indent="0">
              <a:buNone/>
            </a:pPr>
            <a:r>
              <a:rPr lang="de-DE" sz="2400" dirty="0">
                <a:latin typeface="+mj-lt"/>
              </a:rPr>
              <a:t>Seid beim Skripten durchaus detailliert: das </a:t>
            </a:r>
            <a:r>
              <a:rPr lang="de-DE" sz="2400" b="1" dirty="0">
                <a:latin typeface="+mj-lt"/>
              </a:rPr>
              <a:t>Drehbuch ist die Basis für spätere Schritte. </a:t>
            </a:r>
            <a:r>
              <a:rPr lang="de-DE" sz="2400" dirty="0">
                <a:latin typeface="+mj-lt"/>
              </a:rPr>
              <a:t>Gleichzeitig dokumentiert und sichert es euer Vorgehen und eure Ideen. Schreibt euer Skript so, dass jemand Fremdes durch einmaliges Lesen eine gute Idee davon bekommt, wie das Video aussehen soll. </a:t>
            </a:r>
          </a:p>
        </p:txBody>
      </p:sp>
      <p:pic>
        <p:nvPicPr>
          <p:cNvPr id="4" name="Grafik 3">
            <a:extLst>
              <a:ext uri="{FF2B5EF4-FFF2-40B4-BE49-F238E27FC236}">
                <a16:creationId xmlns:a16="http://schemas.microsoft.com/office/drawing/2014/main" id="{D49BE05E-1056-1447-B617-B78028FA1D63}"/>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10591218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980BD9-611C-604A-B6E8-701A045EA0D6}"/>
              </a:ext>
            </a:extLst>
          </p:cNvPr>
          <p:cNvSpPr>
            <a:spLocks noGrp="1"/>
          </p:cNvSpPr>
          <p:nvPr>
            <p:ph type="title"/>
          </p:nvPr>
        </p:nvSpPr>
        <p:spPr/>
        <p:txBody>
          <a:bodyPr/>
          <a:lstStyle/>
          <a:p>
            <a:r>
              <a:rPr lang="de-DE" dirty="0"/>
              <a:t>Schritt 7 </a:t>
            </a:r>
            <a:r>
              <a:rPr lang="de-DE" dirty="0">
                <a:solidFill>
                  <a:schemeClr val="accent1">
                    <a:lumMod val="50000"/>
                  </a:schemeClr>
                </a:solidFill>
              </a:rPr>
              <a:t>Erfahrungen</a:t>
            </a:r>
            <a:endParaRPr lang="de-DE" i="1" dirty="0">
              <a:solidFill>
                <a:schemeClr val="accent1">
                  <a:lumMod val="50000"/>
                </a:schemeClr>
              </a:solidFill>
            </a:endParaRPr>
          </a:p>
        </p:txBody>
      </p:sp>
      <p:sp>
        <p:nvSpPr>
          <p:cNvPr id="3" name="Inhaltsplatzhalter 2">
            <a:extLst>
              <a:ext uri="{FF2B5EF4-FFF2-40B4-BE49-F238E27FC236}">
                <a16:creationId xmlns:a16="http://schemas.microsoft.com/office/drawing/2014/main" id="{94A2E85B-C32C-454E-91AC-B5F402A9942B}"/>
              </a:ext>
            </a:extLst>
          </p:cNvPr>
          <p:cNvSpPr>
            <a:spLocks noGrp="1"/>
          </p:cNvSpPr>
          <p:nvPr>
            <p:ph idx="1"/>
          </p:nvPr>
        </p:nvSpPr>
        <p:spPr/>
        <p:txBody>
          <a:bodyPr>
            <a:normAutofit/>
          </a:bodyPr>
          <a:lstStyle/>
          <a:p>
            <a:pPr marL="0" indent="0">
              <a:buNone/>
            </a:pPr>
            <a:r>
              <a:rPr lang="de-DE" sz="2400" dirty="0">
                <a:latin typeface="+mj-lt"/>
              </a:rPr>
              <a:t>Erstellt man das erste Mal ein Video, kann es beim Skripten eine Herausforderung sein, einzuschätzen, ob das eigene technische </a:t>
            </a:r>
            <a:r>
              <a:rPr lang="de-DE" sz="2400" dirty="0" err="1">
                <a:latin typeface="+mj-lt"/>
              </a:rPr>
              <a:t>Know-How</a:t>
            </a:r>
            <a:r>
              <a:rPr lang="de-DE" sz="2400" dirty="0">
                <a:latin typeface="+mj-lt"/>
              </a:rPr>
              <a:t> bei der Umsetzung ausreicht. </a:t>
            </a:r>
          </a:p>
          <a:p>
            <a:pPr marL="0" indent="0">
              <a:buNone/>
            </a:pPr>
            <a:endParaRPr lang="de-DE" sz="2400" dirty="0">
              <a:latin typeface="+mj-lt"/>
            </a:endParaRPr>
          </a:p>
          <a:p>
            <a:pPr marL="0" indent="0">
              <a:buNone/>
            </a:pPr>
            <a:r>
              <a:rPr lang="de-DE" sz="2400" dirty="0">
                <a:latin typeface="+mj-lt"/>
              </a:rPr>
              <a:t>Zwei Ansätze können an dieser Stelle hilfreich sein: </a:t>
            </a:r>
          </a:p>
          <a:p>
            <a:pPr marL="457200" indent="-457200">
              <a:buAutoNum type="arabicPeriod"/>
            </a:pPr>
            <a:r>
              <a:rPr lang="de-DE" sz="2000" dirty="0">
                <a:latin typeface="+mj-lt"/>
              </a:rPr>
              <a:t>Recherchiert bereits beim Skripten, ob es Lösungsansätze für potenziell schwierige Aufnahmesituationen gibt. </a:t>
            </a:r>
          </a:p>
          <a:p>
            <a:pPr marL="457200" indent="-457200">
              <a:buAutoNum type="arabicPeriod"/>
            </a:pPr>
            <a:r>
              <a:rPr lang="de-DE" sz="2000" dirty="0">
                <a:latin typeface="+mj-lt"/>
              </a:rPr>
              <a:t>Überlegt euch ein stimmiges Gerüst und setzt das Skripten Abschnitt für Abschnitt detailliert um. Für einzelne Abschnitte oder Übergange könnt ihr bereits erste Aufnahmen testen und ggfs. das Skript anpassen. </a:t>
            </a:r>
          </a:p>
          <a:p>
            <a:pPr marL="0" indent="0">
              <a:buNone/>
            </a:pPr>
            <a:endParaRPr lang="de-DE" sz="2400" dirty="0">
              <a:latin typeface="+mj-lt"/>
            </a:endParaRPr>
          </a:p>
        </p:txBody>
      </p:sp>
      <p:pic>
        <p:nvPicPr>
          <p:cNvPr id="4" name="Grafik 3">
            <a:extLst>
              <a:ext uri="{FF2B5EF4-FFF2-40B4-BE49-F238E27FC236}">
                <a16:creationId xmlns:a16="http://schemas.microsoft.com/office/drawing/2014/main" id="{D49BE05E-1056-1447-B617-B78028FA1D63}"/>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6368868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5B2A572-F6E7-0A4A-94F6-1FB1438B3033}"/>
              </a:ext>
            </a:extLst>
          </p:cNvPr>
          <p:cNvSpPr>
            <a:spLocks noGrp="1"/>
          </p:cNvSpPr>
          <p:nvPr>
            <p:ph type="title"/>
          </p:nvPr>
        </p:nvSpPr>
        <p:spPr/>
        <p:txBody>
          <a:bodyPr/>
          <a:lstStyle/>
          <a:p>
            <a:r>
              <a:rPr lang="de-DE" dirty="0"/>
              <a:t>Schritt 7 </a:t>
            </a:r>
            <a:r>
              <a:rPr lang="de-DE" dirty="0">
                <a:solidFill>
                  <a:schemeClr val="accent1">
                    <a:lumMod val="50000"/>
                  </a:schemeClr>
                </a:solidFill>
              </a:rPr>
              <a:t>Checkliste</a:t>
            </a:r>
          </a:p>
        </p:txBody>
      </p:sp>
      <p:graphicFrame>
        <p:nvGraphicFramePr>
          <p:cNvPr id="5" name="Tabelle 5">
            <a:extLst>
              <a:ext uri="{FF2B5EF4-FFF2-40B4-BE49-F238E27FC236}">
                <a16:creationId xmlns:a16="http://schemas.microsoft.com/office/drawing/2014/main" id="{1E567743-3713-9240-B026-9BC42BFF0AC4}"/>
              </a:ext>
            </a:extLst>
          </p:cNvPr>
          <p:cNvGraphicFramePr>
            <a:graphicFrameLocks noGrp="1"/>
          </p:cNvGraphicFramePr>
          <p:nvPr>
            <p:extLst>
              <p:ext uri="{D42A27DB-BD31-4B8C-83A1-F6EECF244321}">
                <p14:modId xmlns:p14="http://schemas.microsoft.com/office/powerpoint/2010/main" val="3895276764"/>
              </p:ext>
            </p:extLst>
          </p:nvPr>
        </p:nvGraphicFramePr>
        <p:xfrm>
          <a:off x="838201" y="1878874"/>
          <a:ext cx="7221277" cy="3405052"/>
        </p:xfrm>
        <a:graphic>
          <a:graphicData uri="http://schemas.openxmlformats.org/drawingml/2006/table">
            <a:tbl>
              <a:tblPr firstRow="1" bandRow="1">
                <a:tableStyleId>{0505E3EF-67EA-436B-97B2-0124C06EBD24}</a:tableStyleId>
              </a:tblPr>
              <a:tblGrid>
                <a:gridCol w="3282400">
                  <a:extLst>
                    <a:ext uri="{9D8B030D-6E8A-4147-A177-3AD203B41FA5}">
                      <a16:colId xmlns:a16="http://schemas.microsoft.com/office/drawing/2014/main" val="1394908315"/>
                    </a:ext>
                  </a:extLst>
                </a:gridCol>
                <a:gridCol w="1312959">
                  <a:extLst>
                    <a:ext uri="{9D8B030D-6E8A-4147-A177-3AD203B41FA5}">
                      <a16:colId xmlns:a16="http://schemas.microsoft.com/office/drawing/2014/main" val="56914989"/>
                    </a:ext>
                  </a:extLst>
                </a:gridCol>
                <a:gridCol w="1312959">
                  <a:extLst>
                    <a:ext uri="{9D8B030D-6E8A-4147-A177-3AD203B41FA5}">
                      <a16:colId xmlns:a16="http://schemas.microsoft.com/office/drawing/2014/main" val="593289986"/>
                    </a:ext>
                  </a:extLst>
                </a:gridCol>
                <a:gridCol w="1312959">
                  <a:extLst>
                    <a:ext uri="{9D8B030D-6E8A-4147-A177-3AD203B41FA5}">
                      <a16:colId xmlns:a16="http://schemas.microsoft.com/office/drawing/2014/main" val="3146631398"/>
                    </a:ext>
                  </a:extLst>
                </a:gridCol>
              </a:tblGrid>
              <a:tr h="936172">
                <a:tc>
                  <a:txBody>
                    <a:bodyPr/>
                    <a:lstStyle/>
                    <a:p>
                      <a:pPr algn="ctr"/>
                      <a:r>
                        <a:rPr lang="de-DE" sz="3200" dirty="0"/>
                        <a:t>Schritt 7</a:t>
                      </a:r>
                    </a:p>
                  </a:txBody>
                  <a:tcPr anchor="ctr">
                    <a:solidFill>
                      <a:schemeClr val="bg2">
                        <a:lumMod val="90000"/>
                      </a:schemeClr>
                    </a:solidFill>
                  </a:tcPr>
                </a:tc>
                <a:tc>
                  <a:txBody>
                    <a:bodyPr/>
                    <a:lstStyle/>
                    <a:p>
                      <a:pPr algn="ctr"/>
                      <a:endParaRPr lang="de-DE" dirty="0"/>
                    </a:p>
                  </a:txBody>
                  <a:tcPr>
                    <a:solidFill>
                      <a:schemeClr val="bg1">
                        <a:lumMod val="95000"/>
                      </a:schemeClr>
                    </a:solidFill>
                  </a:tcPr>
                </a:tc>
                <a:tc>
                  <a:txBody>
                    <a:bodyPr/>
                    <a:lstStyle/>
                    <a:p>
                      <a:pPr algn="ctr"/>
                      <a:endParaRPr lang="de-DE" dirty="0"/>
                    </a:p>
                  </a:txBody>
                  <a:tcPr>
                    <a:solidFill>
                      <a:schemeClr val="bg1">
                        <a:lumMod val="95000"/>
                      </a:schemeClr>
                    </a:solidFill>
                  </a:tcPr>
                </a:tc>
                <a:tc>
                  <a:txBody>
                    <a:bodyPr/>
                    <a:lstStyle/>
                    <a:p>
                      <a:pPr algn="ctr"/>
                      <a:endParaRPr lang="de-DE" dirty="0"/>
                    </a:p>
                  </a:txBody>
                  <a:tcPr>
                    <a:solidFill>
                      <a:schemeClr val="bg1">
                        <a:lumMod val="95000"/>
                      </a:schemeClr>
                    </a:solidFill>
                  </a:tcPr>
                </a:tc>
                <a:extLst>
                  <a:ext uri="{0D108BD9-81ED-4DB2-BD59-A6C34878D82A}">
                    <a16:rowId xmlns:a16="http://schemas.microsoft.com/office/drawing/2014/main" val="3282932240"/>
                  </a:ext>
                </a:extLst>
              </a:tr>
              <a:tr h="936172">
                <a:tc>
                  <a:txBody>
                    <a:bodyPr/>
                    <a:lstStyle/>
                    <a:p>
                      <a:pPr algn="ctr"/>
                      <a:endParaRPr lang="de-DE" sz="2000" i="1" dirty="0"/>
                    </a:p>
                    <a:p>
                      <a:pPr algn="ctr"/>
                      <a:r>
                        <a:rPr lang="de-DE" sz="2000" i="1" dirty="0"/>
                        <a:t>Drehbuch geschrieben und an Kriterien geprüft</a:t>
                      </a:r>
                      <a:endParaRPr lang="de-DE" i="1" dirty="0"/>
                    </a:p>
                    <a:p>
                      <a:pPr marL="285750" indent="-285750" algn="ctr">
                        <a:buFontTx/>
                        <a:buChar char="-"/>
                      </a:pPr>
                      <a:endParaRPr lang="de-DE" dirty="0"/>
                    </a:p>
                  </a:txBody>
                  <a:tcPr>
                    <a:solidFill>
                      <a:schemeClr val="bg2">
                        <a:lumMod val="90000"/>
                      </a:schemeClr>
                    </a:solidFill>
                  </a:tcPr>
                </a:tc>
                <a:tc>
                  <a:txBody>
                    <a:bodyPr/>
                    <a:lstStyle/>
                    <a:p>
                      <a:pPr algn="ctr"/>
                      <a:endParaRPr lang="de-DE" dirty="0"/>
                    </a:p>
                  </a:txBody>
                  <a:tcPr>
                    <a:solidFill>
                      <a:schemeClr val="bg1">
                        <a:lumMod val="95000"/>
                      </a:schemeClr>
                    </a:solidFill>
                  </a:tcPr>
                </a:tc>
                <a:tc>
                  <a:txBody>
                    <a:bodyPr/>
                    <a:lstStyle/>
                    <a:p>
                      <a:pPr algn="ctr"/>
                      <a:endParaRPr lang="de-DE" dirty="0"/>
                    </a:p>
                  </a:txBody>
                  <a:tcPr>
                    <a:solidFill>
                      <a:schemeClr val="bg1">
                        <a:lumMod val="95000"/>
                      </a:schemeClr>
                    </a:solidFill>
                  </a:tcPr>
                </a:tc>
                <a:tc>
                  <a:txBody>
                    <a:bodyPr/>
                    <a:lstStyle/>
                    <a:p>
                      <a:pPr algn="ctr"/>
                      <a:endParaRPr lang="de-DE" dirty="0"/>
                    </a:p>
                  </a:txBody>
                  <a:tcPr>
                    <a:solidFill>
                      <a:schemeClr val="bg1">
                        <a:lumMod val="95000"/>
                      </a:schemeClr>
                    </a:solidFill>
                  </a:tcPr>
                </a:tc>
                <a:extLst>
                  <a:ext uri="{0D108BD9-81ED-4DB2-BD59-A6C34878D82A}">
                    <a16:rowId xmlns:a16="http://schemas.microsoft.com/office/drawing/2014/main" val="1067551347"/>
                  </a:ext>
                </a:extLst>
              </a:tr>
              <a:tr h="936172">
                <a:tc>
                  <a:txBody>
                    <a:bodyPr/>
                    <a:lstStyle/>
                    <a:p>
                      <a:pPr algn="ctr"/>
                      <a:endParaRPr lang="de-DE" dirty="0"/>
                    </a:p>
                    <a:p>
                      <a:pPr algn="ctr"/>
                      <a:r>
                        <a:rPr lang="de-DE" sz="5400" dirty="0"/>
                        <a:t>✔️</a:t>
                      </a:r>
                    </a:p>
                  </a:txBody>
                  <a:tcPr anchor="ctr">
                    <a:solidFill>
                      <a:schemeClr val="bg2">
                        <a:lumMod val="90000"/>
                      </a:schemeClr>
                    </a:solidFill>
                  </a:tcPr>
                </a:tc>
                <a:tc>
                  <a:txBody>
                    <a:bodyPr/>
                    <a:lstStyle/>
                    <a:p>
                      <a:pPr algn="ctr"/>
                      <a:endParaRPr lang="de-DE" dirty="0"/>
                    </a:p>
                  </a:txBody>
                  <a:tcPr>
                    <a:solidFill>
                      <a:schemeClr val="bg1">
                        <a:lumMod val="95000"/>
                      </a:schemeClr>
                    </a:solidFill>
                  </a:tcPr>
                </a:tc>
                <a:tc>
                  <a:txBody>
                    <a:bodyPr/>
                    <a:lstStyle/>
                    <a:p>
                      <a:pPr algn="ctr"/>
                      <a:endParaRPr lang="de-DE" dirty="0"/>
                    </a:p>
                  </a:txBody>
                  <a:tcPr>
                    <a:solidFill>
                      <a:schemeClr val="bg1">
                        <a:lumMod val="95000"/>
                      </a:schemeClr>
                    </a:solidFill>
                  </a:tcPr>
                </a:tc>
                <a:tc>
                  <a:txBody>
                    <a:bodyPr/>
                    <a:lstStyle/>
                    <a:p>
                      <a:pPr algn="ctr"/>
                      <a:endParaRPr lang="de-DE" dirty="0"/>
                    </a:p>
                  </a:txBody>
                  <a:tcPr>
                    <a:solidFill>
                      <a:schemeClr val="bg1">
                        <a:lumMod val="95000"/>
                      </a:schemeClr>
                    </a:solidFill>
                  </a:tcPr>
                </a:tc>
                <a:extLst>
                  <a:ext uri="{0D108BD9-81ED-4DB2-BD59-A6C34878D82A}">
                    <a16:rowId xmlns:a16="http://schemas.microsoft.com/office/drawing/2014/main" val="469671406"/>
                  </a:ext>
                </a:extLst>
              </a:tr>
            </a:tbl>
          </a:graphicData>
        </a:graphic>
      </p:graphicFrame>
      <p:pic>
        <p:nvPicPr>
          <p:cNvPr id="4" name="Grafik 3">
            <a:extLst>
              <a:ext uri="{FF2B5EF4-FFF2-40B4-BE49-F238E27FC236}">
                <a16:creationId xmlns:a16="http://schemas.microsoft.com/office/drawing/2014/main" id="{969A5611-DAF4-9F4B-AB05-E1C0A941BF42}"/>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29362890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1F146B6-BFB8-2A4C-91DF-CCD42C6157E5}"/>
              </a:ext>
            </a:extLst>
          </p:cNvPr>
          <p:cNvSpPr>
            <a:spLocks noGrp="1"/>
          </p:cNvSpPr>
          <p:nvPr>
            <p:ph type="title"/>
          </p:nvPr>
        </p:nvSpPr>
        <p:spPr/>
        <p:txBody>
          <a:bodyPr/>
          <a:lstStyle/>
          <a:p>
            <a:r>
              <a:rPr lang="de-DE" dirty="0"/>
              <a:t>Schritt 8 </a:t>
            </a:r>
            <a:r>
              <a:rPr lang="de-DE" dirty="0">
                <a:solidFill>
                  <a:schemeClr val="accent1">
                    <a:lumMod val="50000"/>
                  </a:schemeClr>
                </a:solidFill>
              </a:rPr>
              <a:t>Drehplanung</a:t>
            </a:r>
          </a:p>
        </p:txBody>
      </p:sp>
      <p:sp>
        <p:nvSpPr>
          <p:cNvPr id="3" name="Inhaltsplatzhalter 2">
            <a:extLst>
              <a:ext uri="{FF2B5EF4-FFF2-40B4-BE49-F238E27FC236}">
                <a16:creationId xmlns:a16="http://schemas.microsoft.com/office/drawing/2014/main" id="{376C94B8-85A0-D547-A1B9-FADB0BC47C77}"/>
              </a:ext>
            </a:extLst>
          </p:cNvPr>
          <p:cNvSpPr>
            <a:spLocks noGrp="1"/>
          </p:cNvSpPr>
          <p:nvPr>
            <p:ph idx="1"/>
          </p:nvPr>
        </p:nvSpPr>
        <p:spPr/>
        <p:txBody>
          <a:bodyPr>
            <a:normAutofit/>
          </a:bodyPr>
          <a:lstStyle/>
          <a:p>
            <a:pPr marL="0" indent="0" algn="just">
              <a:buNone/>
            </a:pPr>
            <a:r>
              <a:rPr lang="de-DE" sz="2400" dirty="0">
                <a:latin typeface="+mj-lt"/>
              </a:rPr>
              <a:t>Nachdem ihr euer Drehbuch erstellt habt, soll in diesem Schritt der Videodreh geplant und vorbereitet werden. Je nach gewählter Art des Videos, kann dieser Schritt unterschiedlich ausführlich ausfallen. </a:t>
            </a:r>
          </a:p>
          <a:p>
            <a:pPr marL="0" indent="0" algn="just">
              <a:buNone/>
            </a:pPr>
            <a:endParaRPr lang="de-DE" sz="2400" dirty="0">
              <a:latin typeface="+mj-lt"/>
            </a:endParaRPr>
          </a:p>
          <a:p>
            <a:pPr marL="0" indent="0" algn="just">
              <a:buNone/>
            </a:pPr>
            <a:r>
              <a:rPr lang="de-DE" sz="2400" dirty="0">
                <a:latin typeface="+mj-lt"/>
              </a:rPr>
              <a:t>Zentrale Frage für euch in diesem Schritt: </a:t>
            </a:r>
            <a:r>
              <a:rPr lang="de-DE" sz="2400" b="1" dirty="0">
                <a:latin typeface="+mj-lt"/>
              </a:rPr>
              <a:t>Welche Soft- und Hardware brauchen wir, um das Skript umzusetzen? </a:t>
            </a:r>
          </a:p>
          <a:p>
            <a:pPr marL="0" indent="0">
              <a:buNone/>
            </a:pPr>
            <a:endParaRPr lang="de-DE" sz="2400" dirty="0">
              <a:latin typeface="+mj-lt"/>
            </a:endParaRPr>
          </a:p>
          <a:p>
            <a:pPr marL="0" indent="0">
              <a:buNone/>
            </a:pPr>
            <a:r>
              <a:rPr lang="de-DE" sz="2400" dirty="0">
                <a:latin typeface="+mj-lt"/>
              </a:rPr>
              <a:t>Gute Tipps gibt es erneut in diesem Video: </a:t>
            </a:r>
          </a:p>
          <a:p>
            <a:pPr marL="0" indent="0">
              <a:buNone/>
            </a:pPr>
            <a:endParaRPr lang="de-DE" sz="2400" dirty="0">
              <a:latin typeface="+mj-lt"/>
            </a:endParaRPr>
          </a:p>
          <a:p>
            <a:pPr marL="0" indent="0" algn="ctr">
              <a:buNone/>
            </a:pPr>
            <a:r>
              <a:rPr lang="de-DE" sz="2000" dirty="0">
                <a:latin typeface="+mj-lt"/>
                <a:hlinkClick r:id="rId2"/>
              </a:rPr>
              <a:t>https://www.youtube.com/watch?v=c47OQDNyBgg</a:t>
            </a:r>
            <a:r>
              <a:rPr lang="de-DE" sz="2000" dirty="0">
                <a:latin typeface="+mj-lt"/>
              </a:rPr>
              <a:t> </a:t>
            </a:r>
          </a:p>
          <a:p>
            <a:pPr marL="0" indent="0">
              <a:buNone/>
            </a:pPr>
            <a:endParaRPr lang="de-DE" sz="2400" dirty="0">
              <a:latin typeface="+mj-lt"/>
            </a:endParaRPr>
          </a:p>
        </p:txBody>
      </p:sp>
      <p:pic>
        <p:nvPicPr>
          <p:cNvPr id="4" name="Grafik 3">
            <a:extLst>
              <a:ext uri="{FF2B5EF4-FFF2-40B4-BE49-F238E27FC236}">
                <a16:creationId xmlns:a16="http://schemas.microsoft.com/office/drawing/2014/main" id="{8747B6ED-E5A5-714B-B18A-86614A7B8677}"/>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376368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1F146B6-BFB8-2A4C-91DF-CCD42C6157E5}"/>
              </a:ext>
            </a:extLst>
          </p:cNvPr>
          <p:cNvSpPr>
            <a:spLocks noGrp="1"/>
          </p:cNvSpPr>
          <p:nvPr>
            <p:ph type="title"/>
          </p:nvPr>
        </p:nvSpPr>
        <p:spPr/>
        <p:txBody>
          <a:bodyPr/>
          <a:lstStyle/>
          <a:p>
            <a:r>
              <a:rPr lang="de-DE" dirty="0"/>
              <a:t>Schritt 8 </a:t>
            </a:r>
            <a:r>
              <a:rPr lang="de-DE" dirty="0">
                <a:solidFill>
                  <a:schemeClr val="accent1">
                    <a:lumMod val="50000"/>
                  </a:schemeClr>
                </a:solidFill>
              </a:rPr>
              <a:t>Drehplanung </a:t>
            </a:r>
          </a:p>
        </p:txBody>
      </p:sp>
      <p:sp>
        <p:nvSpPr>
          <p:cNvPr id="3" name="Inhaltsplatzhalter 2">
            <a:extLst>
              <a:ext uri="{FF2B5EF4-FFF2-40B4-BE49-F238E27FC236}">
                <a16:creationId xmlns:a16="http://schemas.microsoft.com/office/drawing/2014/main" id="{376C94B8-85A0-D547-A1B9-FADB0BC47C77}"/>
              </a:ext>
            </a:extLst>
          </p:cNvPr>
          <p:cNvSpPr>
            <a:spLocks noGrp="1"/>
          </p:cNvSpPr>
          <p:nvPr>
            <p:ph idx="1"/>
          </p:nvPr>
        </p:nvSpPr>
        <p:spPr/>
        <p:txBody>
          <a:bodyPr>
            <a:normAutofit lnSpcReduction="10000"/>
          </a:bodyPr>
          <a:lstStyle/>
          <a:p>
            <a:pPr marL="0" indent="0">
              <a:buNone/>
            </a:pPr>
            <a:r>
              <a:rPr lang="de-DE" sz="2400" b="1" dirty="0">
                <a:latin typeface="+mj-lt"/>
              </a:rPr>
              <a:t>Planung von Realvideos </a:t>
            </a:r>
          </a:p>
          <a:p>
            <a:pPr marL="0" indent="0">
              <a:buNone/>
            </a:pPr>
            <a:r>
              <a:rPr lang="de-DE" sz="2400" dirty="0">
                <a:latin typeface="+mj-lt"/>
              </a:rPr>
              <a:t>Wenn Ihr ein Realvideo geplant hab, kommt etwas mehr Vorbereitung auf euch zu. Plant im Voraus, welches technisches Equipment ihr für euren Dreh benötigt: </a:t>
            </a:r>
          </a:p>
          <a:p>
            <a:pPr marL="0" indent="0">
              <a:buNone/>
            </a:pPr>
            <a:r>
              <a:rPr lang="de-DE" sz="2400" dirty="0">
                <a:latin typeface="+mj-lt"/>
              </a:rPr>
              <a:t>	- Kamera (Smartphone, DSL-R, Camcorder)?</a:t>
            </a:r>
          </a:p>
          <a:p>
            <a:pPr marL="0" indent="0">
              <a:buNone/>
            </a:pPr>
            <a:r>
              <a:rPr lang="de-DE" sz="2400" dirty="0">
                <a:latin typeface="+mj-lt"/>
              </a:rPr>
              <a:t>	- Stativ?</a:t>
            </a:r>
          </a:p>
          <a:p>
            <a:pPr marL="0" indent="0">
              <a:buNone/>
            </a:pPr>
            <a:r>
              <a:rPr lang="de-DE" sz="2400" dirty="0">
                <a:latin typeface="+mj-lt"/>
              </a:rPr>
              <a:t>	- Licht? </a:t>
            </a:r>
          </a:p>
          <a:p>
            <a:pPr marL="0" indent="0">
              <a:buNone/>
            </a:pPr>
            <a:r>
              <a:rPr lang="de-DE" sz="2400" dirty="0">
                <a:latin typeface="+mj-lt"/>
              </a:rPr>
              <a:t>	- Mikrophon?</a:t>
            </a:r>
          </a:p>
          <a:p>
            <a:pPr marL="0" indent="0">
              <a:buNone/>
            </a:pPr>
            <a:endParaRPr lang="de-DE" sz="2400" dirty="0">
              <a:latin typeface="+mj-lt"/>
            </a:endParaRPr>
          </a:p>
          <a:p>
            <a:pPr marL="0" indent="0">
              <a:buNone/>
            </a:pPr>
            <a:r>
              <a:rPr lang="de-DE" sz="2400" dirty="0">
                <a:latin typeface="+mj-lt"/>
              </a:rPr>
              <a:t>Was benötigt ihr außerdem? Bestimmte Gegenstände? Einen bestimmten Drehort? Weitere </a:t>
            </a:r>
            <a:r>
              <a:rPr lang="de-DE" sz="2400" dirty="0" err="1">
                <a:latin typeface="+mj-lt"/>
              </a:rPr>
              <a:t>Akteur:innen</a:t>
            </a:r>
            <a:r>
              <a:rPr lang="de-DE" sz="2400" dirty="0">
                <a:latin typeface="+mj-lt"/>
              </a:rPr>
              <a:t>? Gibt es eine bestimmte Tageszeit, die sich zum Drehen besonders eignet? </a:t>
            </a:r>
          </a:p>
          <a:p>
            <a:pPr marL="0" indent="0">
              <a:buNone/>
            </a:pPr>
            <a:endParaRPr lang="de-DE" sz="2400" dirty="0">
              <a:latin typeface="+mj-lt"/>
            </a:endParaRPr>
          </a:p>
          <a:p>
            <a:pPr marL="0" indent="0">
              <a:buNone/>
            </a:pPr>
            <a:endParaRPr lang="de-DE" sz="2400" dirty="0">
              <a:latin typeface="+mj-lt"/>
            </a:endParaRPr>
          </a:p>
          <a:p>
            <a:pPr marL="0" indent="0">
              <a:buNone/>
            </a:pPr>
            <a:endParaRPr lang="de-DE" sz="2400" dirty="0">
              <a:latin typeface="+mj-lt"/>
            </a:endParaRPr>
          </a:p>
          <a:p>
            <a:pPr marL="0" indent="0">
              <a:buNone/>
            </a:pPr>
            <a:endParaRPr lang="de-DE" sz="2400" dirty="0">
              <a:latin typeface="+mj-lt"/>
            </a:endParaRPr>
          </a:p>
          <a:p>
            <a:pPr marL="0" indent="0">
              <a:buNone/>
            </a:pPr>
            <a:endParaRPr lang="de-DE" sz="2400" dirty="0">
              <a:latin typeface="+mj-lt"/>
            </a:endParaRPr>
          </a:p>
          <a:p>
            <a:pPr marL="0" indent="0">
              <a:buNone/>
            </a:pPr>
            <a:endParaRPr lang="de-DE" sz="2400" dirty="0">
              <a:latin typeface="+mj-lt"/>
            </a:endParaRPr>
          </a:p>
          <a:p>
            <a:pPr marL="0" indent="0">
              <a:buNone/>
            </a:pPr>
            <a:endParaRPr lang="de-DE" sz="2400" dirty="0">
              <a:latin typeface="+mj-lt"/>
            </a:endParaRPr>
          </a:p>
        </p:txBody>
      </p:sp>
      <p:pic>
        <p:nvPicPr>
          <p:cNvPr id="4" name="Grafik 3">
            <a:extLst>
              <a:ext uri="{FF2B5EF4-FFF2-40B4-BE49-F238E27FC236}">
                <a16:creationId xmlns:a16="http://schemas.microsoft.com/office/drawing/2014/main" id="{8747B6ED-E5A5-714B-B18A-86614A7B8677}"/>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32605345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1F146B6-BFB8-2A4C-91DF-CCD42C6157E5}"/>
              </a:ext>
            </a:extLst>
          </p:cNvPr>
          <p:cNvSpPr>
            <a:spLocks noGrp="1"/>
          </p:cNvSpPr>
          <p:nvPr>
            <p:ph type="title"/>
          </p:nvPr>
        </p:nvSpPr>
        <p:spPr/>
        <p:txBody>
          <a:bodyPr/>
          <a:lstStyle/>
          <a:p>
            <a:r>
              <a:rPr lang="de-DE" dirty="0"/>
              <a:t>Schritt 8 </a:t>
            </a:r>
            <a:r>
              <a:rPr lang="de-DE" dirty="0">
                <a:solidFill>
                  <a:schemeClr val="accent1">
                    <a:lumMod val="50000"/>
                  </a:schemeClr>
                </a:solidFill>
              </a:rPr>
              <a:t>Tipps und Orientierungen </a:t>
            </a:r>
          </a:p>
        </p:txBody>
      </p:sp>
      <p:sp>
        <p:nvSpPr>
          <p:cNvPr id="3" name="Inhaltsplatzhalter 2">
            <a:extLst>
              <a:ext uri="{FF2B5EF4-FFF2-40B4-BE49-F238E27FC236}">
                <a16:creationId xmlns:a16="http://schemas.microsoft.com/office/drawing/2014/main" id="{376C94B8-85A0-D547-A1B9-FADB0BC47C77}"/>
              </a:ext>
            </a:extLst>
          </p:cNvPr>
          <p:cNvSpPr>
            <a:spLocks noGrp="1"/>
          </p:cNvSpPr>
          <p:nvPr>
            <p:ph idx="1"/>
          </p:nvPr>
        </p:nvSpPr>
        <p:spPr/>
        <p:txBody>
          <a:bodyPr>
            <a:normAutofit/>
          </a:bodyPr>
          <a:lstStyle/>
          <a:p>
            <a:pPr marL="0" indent="0">
              <a:buNone/>
            </a:pPr>
            <a:r>
              <a:rPr lang="de-DE" sz="2400" b="1" dirty="0">
                <a:latin typeface="+mj-lt"/>
              </a:rPr>
              <a:t>Tipp zu Realvideos</a:t>
            </a:r>
            <a:endParaRPr lang="de-DE" sz="2400" dirty="0">
              <a:latin typeface="+mj-lt"/>
            </a:endParaRPr>
          </a:p>
          <a:p>
            <a:pPr marL="0" indent="0">
              <a:buNone/>
            </a:pPr>
            <a:r>
              <a:rPr lang="de-DE" sz="2400" dirty="0">
                <a:latin typeface="+mj-lt"/>
              </a:rPr>
              <a:t>Sind eure Handlungen beliebig reproduzierbar? Wenn nicht, ist es sinnvoll, die Handlung mit mehreren Kameras zu filmen.  </a:t>
            </a:r>
          </a:p>
          <a:p>
            <a:pPr marL="0" indent="0">
              <a:buNone/>
            </a:pPr>
            <a:endParaRPr lang="de-DE" sz="2400" dirty="0">
              <a:latin typeface="+mj-lt"/>
            </a:endParaRPr>
          </a:p>
          <a:p>
            <a:pPr marL="0" indent="0">
              <a:buNone/>
            </a:pPr>
            <a:endParaRPr lang="de-DE" sz="2400" dirty="0">
              <a:latin typeface="+mj-lt"/>
            </a:endParaRPr>
          </a:p>
          <a:p>
            <a:pPr marL="0" indent="0">
              <a:buNone/>
            </a:pPr>
            <a:endParaRPr lang="de-DE" sz="2400" dirty="0">
              <a:latin typeface="+mj-lt"/>
            </a:endParaRPr>
          </a:p>
          <a:p>
            <a:pPr marL="0" indent="0">
              <a:buNone/>
            </a:pPr>
            <a:endParaRPr lang="de-DE" sz="2400" dirty="0">
              <a:latin typeface="+mj-lt"/>
            </a:endParaRPr>
          </a:p>
          <a:p>
            <a:pPr marL="0" indent="0">
              <a:buNone/>
            </a:pPr>
            <a:endParaRPr lang="de-DE" sz="2400" dirty="0">
              <a:latin typeface="+mj-lt"/>
            </a:endParaRPr>
          </a:p>
        </p:txBody>
      </p:sp>
      <p:pic>
        <p:nvPicPr>
          <p:cNvPr id="4" name="Grafik 3">
            <a:extLst>
              <a:ext uri="{FF2B5EF4-FFF2-40B4-BE49-F238E27FC236}">
                <a16:creationId xmlns:a16="http://schemas.microsoft.com/office/drawing/2014/main" id="{8747B6ED-E5A5-714B-B18A-86614A7B8677}"/>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3830742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0B9435-B60A-2E49-A1BC-063340FD004E}"/>
              </a:ext>
            </a:extLst>
          </p:cNvPr>
          <p:cNvSpPr>
            <a:spLocks noGrp="1"/>
          </p:cNvSpPr>
          <p:nvPr>
            <p:ph type="title"/>
          </p:nvPr>
        </p:nvSpPr>
        <p:spPr/>
        <p:txBody>
          <a:bodyPr/>
          <a:lstStyle/>
          <a:p>
            <a:r>
              <a:rPr lang="de-DE" dirty="0"/>
              <a:t>Schritt 8 </a:t>
            </a:r>
            <a:r>
              <a:rPr lang="de-DE" dirty="0">
                <a:solidFill>
                  <a:schemeClr val="accent1">
                    <a:lumMod val="50000"/>
                  </a:schemeClr>
                </a:solidFill>
              </a:rPr>
              <a:t>Tipps und Orientierungen</a:t>
            </a:r>
          </a:p>
        </p:txBody>
      </p:sp>
      <p:sp>
        <p:nvSpPr>
          <p:cNvPr id="3" name="Inhaltsplatzhalter 2">
            <a:extLst>
              <a:ext uri="{FF2B5EF4-FFF2-40B4-BE49-F238E27FC236}">
                <a16:creationId xmlns:a16="http://schemas.microsoft.com/office/drawing/2014/main" id="{4F3112D6-B9A1-9840-A820-8AE540C08A85}"/>
              </a:ext>
            </a:extLst>
          </p:cNvPr>
          <p:cNvSpPr>
            <a:spLocks noGrp="1"/>
          </p:cNvSpPr>
          <p:nvPr>
            <p:ph idx="1"/>
          </p:nvPr>
        </p:nvSpPr>
        <p:spPr/>
        <p:txBody>
          <a:bodyPr>
            <a:normAutofit/>
          </a:bodyPr>
          <a:lstStyle/>
          <a:p>
            <a:pPr marL="0" indent="0">
              <a:buNone/>
            </a:pPr>
            <a:r>
              <a:rPr lang="de-DE" sz="2400" b="1" dirty="0">
                <a:latin typeface="+mj-lt"/>
              </a:rPr>
              <a:t>Bitte achtet </a:t>
            </a:r>
            <a:r>
              <a:rPr lang="de-DE" sz="2400" dirty="0">
                <a:latin typeface="+mj-lt"/>
              </a:rPr>
              <a:t>darauf, nur Grafiken, Filmausschnitte oder Sounds zu verwenden, für die ihr </a:t>
            </a:r>
            <a:r>
              <a:rPr lang="de-DE" sz="2400" b="1" dirty="0">
                <a:latin typeface="+mj-lt"/>
              </a:rPr>
              <a:t>Lizenzen</a:t>
            </a:r>
            <a:r>
              <a:rPr lang="de-DE" sz="2400" dirty="0">
                <a:latin typeface="+mj-lt"/>
              </a:rPr>
              <a:t> oder </a:t>
            </a:r>
            <a:r>
              <a:rPr lang="de-DE" sz="2400" b="1" dirty="0">
                <a:latin typeface="+mj-lt"/>
              </a:rPr>
              <a:t>Urheberrechte</a:t>
            </a:r>
            <a:r>
              <a:rPr lang="de-DE" sz="2400" dirty="0">
                <a:latin typeface="+mj-lt"/>
              </a:rPr>
              <a:t> besitzt. Außerdem: </a:t>
            </a:r>
            <a:r>
              <a:rPr lang="de-DE" sz="2400" b="1" dirty="0">
                <a:latin typeface="+mj-lt"/>
              </a:rPr>
              <a:t>dokumentiert genau</a:t>
            </a:r>
            <a:r>
              <a:rPr lang="de-DE" sz="2400" dirty="0">
                <a:latin typeface="+mj-lt"/>
              </a:rPr>
              <a:t>, wo ihr die Dateien entnommen habt und überlegt euch eine Abspannfolie, auf der ihr auf die Urheberrechte der verwendeten Dateien eingeht. </a:t>
            </a:r>
          </a:p>
          <a:p>
            <a:pPr marL="0" indent="0">
              <a:buNone/>
            </a:pPr>
            <a:endParaRPr lang="de-DE" sz="2400" dirty="0">
              <a:latin typeface="+mj-lt"/>
            </a:endParaRPr>
          </a:p>
          <a:p>
            <a:pPr marL="0" indent="0">
              <a:buNone/>
            </a:pPr>
            <a:r>
              <a:rPr lang="de-DE" sz="2400" b="1" dirty="0">
                <a:latin typeface="+mj-lt"/>
              </a:rPr>
              <a:t>Tipp</a:t>
            </a:r>
          </a:p>
          <a:p>
            <a:pPr marL="0" indent="0">
              <a:buNone/>
            </a:pPr>
            <a:r>
              <a:rPr lang="de-DE" sz="2400" dirty="0">
                <a:latin typeface="+mj-lt"/>
              </a:rPr>
              <a:t>Einige Anbieter für bspw. Grafiken bieten Probe-Abos an, durch die eine begrenzte Anzahl an Dateien kostenlos erworben werden kann. </a:t>
            </a:r>
          </a:p>
        </p:txBody>
      </p:sp>
      <p:pic>
        <p:nvPicPr>
          <p:cNvPr id="4" name="Grafik 3">
            <a:extLst>
              <a:ext uri="{FF2B5EF4-FFF2-40B4-BE49-F238E27FC236}">
                <a16:creationId xmlns:a16="http://schemas.microsoft.com/office/drawing/2014/main" id="{414F7D62-87A3-E64E-9824-D9F6054C45B2}"/>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21998881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0B9435-B60A-2E49-A1BC-063340FD004E}"/>
              </a:ext>
            </a:extLst>
          </p:cNvPr>
          <p:cNvSpPr>
            <a:spLocks noGrp="1"/>
          </p:cNvSpPr>
          <p:nvPr>
            <p:ph type="title"/>
          </p:nvPr>
        </p:nvSpPr>
        <p:spPr/>
        <p:txBody>
          <a:bodyPr/>
          <a:lstStyle/>
          <a:p>
            <a:r>
              <a:rPr lang="de-DE" dirty="0"/>
              <a:t>Schritt 8 </a:t>
            </a:r>
            <a:r>
              <a:rPr lang="de-DE" i="1" dirty="0">
                <a:solidFill>
                  <a:schemeClr val="accent1">
                    <a:lumMod val="50000"/>
                  </a:schemeClr>
                </a:solidFill>
              </a:rPr>
              <a:t>Beispiel</a:t>
            </a:r>
          </a:p>
        </p:txBody>
      </p:sp>
      <p:sp>
        <p:nvSpPr>
          <p:cNvPr id="3" name="Inhaltsplatzhalter 2">
            <a:extLst>
              <a:ext uri="{FF2B5EF4-FFF2-40B4-BE49-F238E27FC236}">
                <a16:creationId xmlns:a16="http://schemas.microsoft.com/office/drawing/2014/main" id="{4F3112D6-B9A1-9840-A820-8AE540C08A85}"/>
              </a:ext>
            </a:extLst>
          </p:cNvPr>
          <p:cNvSpPr>
            <a:spLocks noGrp="1"/>
          </p:cNvSpPr>
          <p:nvPr>
            <p:ph idx="1"/>
          </p:nvPr>
        </p:nvSpPr>
        <p:spPr/>
        <p:txBody>
          <a:bodyPr>
            <a:normAutofit/>
          </a:bodyPr>
          <a:lstStyle/>
          <a:p>
            <a:pPr marL="0" indent="0" algn="just">
              <a:buNone/>
            </a:pPr>
            <a:r>
              <a:rPr lang="de-DE" sz="2400" dirty="0">
                <a:latin typeface="+mj-lt"/>
              </a:rPr>
              <a:t>Für die Erstellung des </a:t>
            </a:r>
            <a:r>
              <a:rPr lang="de-DE" sz="2400" dirty="0" err="1">
                <a:latin typeface="+mj-lt"/>
              </a:rPr>
              <a:t>Erklärvideos</a:t>
            </a:r>
            <a:r>
              <a:rPr lang="de-DE" sz="2400" dirty="0">
                <a:latin typeface="+mj-lt"/>
              </a:rPr>
              <a:t> wurde </a:t>
            </a:r>
            <a:r>
              <a:rPr lang="de-DE" sz="2400" b="1" dirty="0">
                <a:latin typeface="+mj-lt"/>
              </a:rPr>
              <a:t>Microsoft PowerPoint </a:t>
            </a:r>
            <a:r>
              <a:rPr lang="de-DE" sz="2400" dirty="0">
                <a:latin typeface="+mj-lt"/>
              </a:rPr>
              <a:t>verwendet. Über die CAU Kiel sind günstig Lizenzen für PowerPoint erwerbbar. Die genutzten Grafiken wurden mit einem </a:t>
            </a:r>
            <a:r>
              <a:rPr lang="de-DE" sz="2400" b="1" dirty="0">
                <a:latin typeface="+mj-lt"/>
              </a:rPr>
              <a:t>Probe-Abo</a:t>
            </a:r>
            <a:r>
              <a:rPr lang="de-DE" sz="2400" dirty="0">
                <a:latin typeface="+mj-lt"/>
              </a:rPr>
              <a:t> von </a:t>
            </a:r>
            <a:r>
              <a:rPr lang="de-DE" sz="2400" dirty="0" err="1">
                <a:latin typeface="+mj-lt"/>
              </a:rPr>
              <a:t>Shutterstock.com</a:t>
            </a:r>
            <a:r>
              <a:rPr lang="de-DE" sz="2400" dirty="0">
                <a:latin typeface="+mj-lt"/>
              </a:rPr>
              <a:t> kostenlos erworben. Die gesprochenen Audio-Sequenzen wurden mit einem </a:t>
            </a:r>
            <a:r>
              <a:rPr lang="de-DE" sz="2400" b="1" dirty="0">
                <a:latin typeface="+mj-lt"/>
              </a:rPr>
              <a:t>kostenlosen Audio-Recorder </a:t>
            </a:r>
            <a:r>
              <a:rPr lang="de-DE" sz="2400" dirty="0">
                <a:latin typeface="+mj-lt"/>
              </a:rPr>
              <a:t>und per </a:t>
            </a:r>
            <a:r>
              <a:rPr lang="de-DE" sz="2400" b="1" dirty="0">
                <a:latin typeface="+mj-lt"/>
              </a:rPr>
              <a:t>Smartphone-Kopfhörer</a:t>
            </a:r>
            <a:r>
              <a:rPr lang="de-DE" sz="2400" dirty="0">
                <a:latin typeface="+mj-lt"/>
              </a:rPr>
              <a:t> aufgenommen. </a:t>
            </a:r>
          </a:p>
        </p:txBody>
      </p:sp>
      <p:pic>
        <p:nvPicPr>
          <p:cNvPr id="4" name="Grafik 3">
            <a:extLst>
              <a:ext uri="{FF2B5EF4-FFF2-40B4-BE49-F238E27FC236}">
                <a16:creationId xmlns:a16="http://schemas.microsoft.com/office/drawing/2014/main" id="{414F7D62-87A3-E64E-9824-D9F6054C45B2}"/>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5707424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1CDDBA-F821-7544-9D56-C10F2036F029}"/>
              </a:ext>
            </a:extLst>
          </p:cNvPr>
          <p:cNvSpPr>
            <a:spLocks noGrp="1"/>
          </p:cNvSpPr>
          <p:nvPr>
            <p:ph type="title"/>
          </p:nvPr>
        </p:nvSpPr>
        <p:spPr/>
        <p:txBody>
          <a:bodyPr/>
          <a:lstStyle/>
          <a:p>
            <a:r>
              <a:rPr lang="de-DE" dirty="0"/>
              <a:t>Schritt 8 </a:t>
            </a:r>
            <a:r>
              <a:rPr lang="de-DE" dirty="0">
                <a:solidFill>
                  <a:schemeClr val="accent1">
                    <a:lumMod val="50000"/>
                  </a:schemeClr>
                </a:solidFill>
              </a:rPr>
              <a:t>Checkliste</a:t>
            </a:r>
          </a:p>
        </p:txBody>
      </p:sp>
      <p:graphicFrame>
        <p:nvGraphicFramePr>
          <p:cNvPr id="4" name="Tabelle 5">
            <a:extLst>
              <a:ext uri="{FF2B5EF4-FFF2-40B4-BE49-F238E27FC236}">
                <a16:creationId xmlns:a16="http://schemas.microsoft.com/office/drawing/2014/main" id="{E7BFDE02-926D-8A4F-A1AB-21BEE22B5A2B}"/>
              </a:ext>
            </a:extLst>
          </p:cNvPr>
          <p:cNvGraphicFramePr>
            <a:graphicFrameLocks noGrp="1"/>
          </p:cNvGraphicFramePr>
          <p:nvPr>
            <p:extLst>
              <p:ext uri="{D42A27DB-BD31-4B8C-83A1-F6EECF244321}">
                <p14:modId xmlns:p14="http://schemas.microsoft.com/office/powerpoint/2010/main" val="3822533012"/>
              </p:ext>
            </p:extLst>
          </p:nvPr>
        </p:nvGraphicFramePr>
        <p:xfrm>
          <a:off x="838200" y="1878874"/>
          <a:ext cx="7202487" cy="3386864"/>
        </p:xfrm>
        <a:graphic>
          <a:graphicData uri="http://schemas.openxmlformats.org/drawingml/2006/table">
            <a:tbl>
              <a:tblPr firstRow="1" bandRow="1">
                <a:tableStyleId>{0505E3EF-67EA-436B-97B2-0124C06EBD24}</a:tableStyleId>
              </a:tblPr>
              <a:tblGrid>
                <a:gridCol w="1309543">
                  <a:extLst>
                    <a:ext uri="{9D8B030D-6E8A-4147-A177-3AD203B41FA5}">
                      <a16:colId xmlns:a16="http://schemas.microsoft.com/office/drawing/2014/main" val="1394908315"/>
                    </a:ext>
                  </a:extLst>
                </a:gridCol>
                <a:gridCol w="3273858">
                  <a:extLst>
                    <a:ext uri="{9D8B030D-6E8A-4147-A177-3AD203B41FA5}">
                      <a16:colId xmlns:a16="http://schemas.microsoft.com/office/drawing/2014/main" val="56914989"/>
                    </a:ext>
                  </a:extLst>
                </a:gridCol>
                <a:gridCol w="1309543">
                  <a:extLst>
                    <a:ext uri="{9D8B030D-6E8A-4147-A177-3AD203B41FA5}">
                      <a16:colId xmlns:a16="http://schemas.microsoft.com/office/drawing/2014/main" val="593289986"/>
                    </a:ext>
                  </a:extLst>
                </a:gridCol>
                <a:gridCol w="1309543">
                  <a:extLst>
                    <a:ext uri="{9D8B030D-6E8A-4147-A177-3AD203B41FA5}">
                      <a16:colId xmlns:a16="http://schemas.microsoft.com/office/drawing/2014/main" val="1003903850"/>
                    </a:ext>
                  </a:extLst>
                </a:gridCol>
              </a:tblGrid>
              <a:tr h="1035812">
                <a:tc>
                  <a:txBody>
                    <a:bodyPr/>
                    <a:lstStyle/>
                    <a:p>
                      <a:pPr algn="ctr"/>
                      <a:r>
                        <a:rPr lang="de-DE" sz="3200" dirty="0"/>
                        <a:t>7</a:t>
                      </a:r>
                    </a:p>
                  </a:txBody>
                  <a:tcPr anchor="ctr">
                    <a:solidFill>
                      <a:schemeClr val="accent6">
                        <a:lumMod val="20000"/>
                        <a:lumOff val="80000"/>
                      </a:schemeClr>
                    </a:solidFill>
                  </a:tcPr>
                </a:tc>
                <a:tc>
                  <a:txBody>
                    <a:bodyPr/>
                    <a:lstStyle/>
                    <a:p>
                      <a:pPr algn="ctr"/>
                      <a:r>
                        <a:rPr lang="de-DE" sz="3200" dirty="0"/>
                        <a:t>Schritt 8</a:t>
                      </a:r>
                    </a:p>
                  </a:txBody>
                  <a:tcPr anchor="ctr">
                    <a:solidFill>
                      <a:schemeClr val="bg2">
                        <a:lumMod val="90000"/>
                      </a:schemeClr>
                    </a:solidFill>
                  </a:tcPr>
                </a:tc>
                <a:tc>
                  <a:txBody>
                    <a:bodyPr/>
                    <a:lstStyle/>
                    <a:p>
                      <a:pPr algn="ctr"/>
                      <a:endParaRPr lang="de-DE" dirty="0"/>
                    </a:p>
                  </a:txBody>
                  <a:tcPr>
                    <a:solidFill>
                      <a:schemeClr val="bg1">
                        <a:lumMod val="95000"/>
                      </a:schemeClr>
                    </a:solidFill>
                  </a:tcPr>
                </a:tc>
                <a:tc>
                  <a:txBody>
                    <a:bodyPr/>
                    <a:lstStyle/>
                    <a:p>
                      <a:pPr algn="ctr"/>
                      <a:endParaRPr lang="de-DE" dirty="0"/>
                    </a:p>
                  </a:txBody>
                  <a:tcPr>
                    <a:solidFill>
                      <a:schemeClr val="bg1">
                        <a:lumMod val="95000"/>
                      </a:schemeClr>
                    </a:solidFill>
                  </a:tcPr>
                </a:tc>
                <a:extLst>
                  <a:ext uri="{0D108BD9-81ED-4DB2-BD59-A6C34878D82A}">
                    <a16:rowId xmlns:a16="http://schemas.microsoft.com/office/drawing/2014/main" val="3282932240"/>
                  </a:ext>
                </a:extLst>
              </a:tr>
              <a:tr h="1315240">
                <a:tc>
                  <a:txBody>
                    <a:bodyPr/>
                    <a:lstStyle/>
                    <a:p>
                      <a:pPr marL="285750" indent="-285750" algn="ctr">
                        <a:buFontTx/>
                        <a:buChar char="-"/>
                      </a:pPr>
                      <a:endParaRPr lang="de-DE" dirty="0"/>
                    </a:p>
                    <a:p>
                      <a:pPr marL="285750" indent="-285750" algn="ctr">
                        <a:buFontTx/>
                        <a:buChar char="-"/>
                      </a:pPr>
                      <a:endParaRPr lang="de-DE" dirty="0"/>
                    </a:p>
                    <a:p>
                      <a:pPr marL="285750" indent="-285750" algn="ctr">
                        <a:buFontTx/>
                        <a:buChar char="-"/>
                      </a:pPr>
                      <a:endParaRPr lang="de-DE" dirty="0"/>
                    </a:p>
                    <a:p>
                      <a:pPr marL="285750" indent="-285750" algn="ctr">
                        <a:buFontTx/>
                        <a:buChar char="-"/>
                      </a:pPr>
                      <a:endParaRPr lang="de-DE" dirty="0"/>
                    </a:p>
                  </a:txBody>
                  <a:tcPr>
                    <a:solidFill>
                      <a:schemeClr val="accent6">
                        <a:lumMod val="20000"/>
                        <a:lumOff val="80000"/>
                      </a:schemeClr>
                    </a:solidFill>
                  </a:tcPr>
                </a:tc>
                <a:tc>
                  <a:txBody>
                    <a:bodyPr/>
                    <a:lstStyle/>
                    <a:p>
                      <a:pPr algn="ctr"/>
                      <a:endParaRPr lang="de-DE" dirty="0"/>
                    </a:p>
                    <a:p>
                      <a:pPr algn="ctr"/>
                      <a:r>
                        <a:rPr lang="de-DE" i="1" dirty="0"/>
                        <a:t>Dreh geplant und Hard- und Software organisiert </a:t>
                      </a:r>
                    </a:p>
                  </a:txBody>
                  <a:tcPr>
                    <a:solidFill>
                      <a:schemeClr val="bg2">
                        <a:lumMod val="90000"/>
                      </a:schemeClr>
                    </a:solidFill>
                  </a:tcPr>
                </a:tc>
                <a:tc>
                  <a:txBody>
                    <a:bodyPr/>
                    <a:lstStyle/>
                    <a:p>
                      <a:pPr algn="ctr"/>
                      <a:endParaRPr lang="de-DE" dirty="0"/>
                    </a:p>
                  </a:txBody>
                  <a:tcPr>
                    <a:solidFill>
                      <a:schemeClr val="bg1">
                        <a:lumMod val="95000"/>
                      </a:schemeClr>
                    </a:solidFill>
                  </a:tcPr>
                </a:tc>
                <a:tc>
                  <a:txBody>
                    <a:bodyPr/>
                    <a:lstStyle/>
                    <a:p>
                      <a:pPr algn="ctr"/>
                      <a:endParaRPr lang="de-DE" dirty="0"/>
                    </a:p>
                  </a:txBody>
                  <a:tcPr>
                    <a:solidFill>
                      <a:schemeClr val="bg1">
                        <a:lumMod val="95000"/>
                      </a:schemeClr>
                    </a:solidFill>
                  </a:tcPr>
                </a:tc>
                <a:extLst>
                  <a:ext uri="{0D108BD9-81ED-4DB2-BD59-A6C34878D82A}">
                    <a16:rowId xmlns:a16="http://schemas.microsoft.com/office/drawing/2014/main" val="1067551347"/>
                  </a:ext>
                </a:extLst>
              </a:tr>
              <a:tr h="1035812">
                <a:tc>
                  <a:txBody>
                    <a:bodyPr/>
                    <a:lstStyle/>
                    <a:p>
                      <a:pPr algn="ctr"/>
                      <a:endParaRPr lang="de-DE" dirty="0"/>
                    </a:p>
                    <a:p>
                      <a:pPr algn="ctr"/>
                      <a:r>
                        <a:rPr lang="de-DE" sz="1800" dirty="0"/>
                        <a:t>✔️</a:t>
                      </a:r>
                    </a:p>
                  </a:txBody>
                  <a:tcPr anchor="ctr">
                    <a:solidFill>
                      <a:schemeClr val="accent6">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5400" dirty="0"/>
                        <a:t>✔️</a:t>
                      </a:r>
                    </a:p>
                  </a:txBody>
                  <a:tcPr anchor="ctr">
                    <a:solidFill>
                      <a:schemeClr val="bg2">
                        <a:lumMod val="90000"/>
                      </a:schemeClr>
                    </a:solidFill>
                  </a:tcPr>
                </a:tc>
                <a:tc>
                  <a:txBody>
                    <a:bodyPr/>
                    <a:lstStyle/>
                    <a:p>
                      <a:pPr algn="ctr"/>
                      <a:endParaRPr lang="de-DE" dirty="0"/>
                    </a:p>
                  </a:txBody>
                  <a:tcPr>
                    <a:solidFill>
                      <a:schemeClr val="bg1">
                        <a:lumMod val="95000"/>
                      </a:schemeClr>
                    </a:solidFill>
                  </a:tcPr>
                </a:tc>
                <a:tc>
                  <a:txBody>
                    <a:bodyPr/>
                    <a:lstStyle/>
                    <a:p>
                      <a:pPr algn="ctr"/>
                      <a:endParaRPr lang="de-DE" dirty="0"/>
                    </a:p>
                  </a:txBody>
                  <a:tcPr>
                    <a:solidFill>
                      <a:schemeClr val="bg1">
                        <a:lumMod val="95000"/>
                      </a:schemeClr>
                    </a:solidFill>
                  </a:tcPr>
                </a:tc>
                <a:extLst>
                  <a:ext uri="{0D108BD9-81ED-4DB2-BD59-A6C34878D82A}">
                    <a16:rowId xmlns:a16="http://schemas.microsoft.com/office/drawing/2014/main" val="469671406"/>
                  </a:ext>
                </a:extLst>
              </a:tr>
            </a:tbl>
          </a:graphicData>
        </a:graphic>
      </p:graphicFrame>
      <p:pic>
        <p:nvPicPr>
          <p:cNvPr id="5" name="Grafik 4">
            <a:extLst>
              <a:ext uri="{FF2B5EF4-FFF2-40B4-BE49-F238E27FC236}">
                <a16:creationId xmlns:a16="http://schemas.microsoft.com/office/drawing/2014/main" id="{0C0A99AB-5E90-974B-BD27-D7C0255CEC6A}"/>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17342481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735A4E-81B1-4546-A547-8D0128D6DF9B}"/>
              </a:ext>
            </a:extLst>
          </p:cNvPr>
          <p:cNvSpPr>
            <a:spLocks noGrp="1"/>
          </p:cNvSpPr>
          <p:nvPr>
            <p:ph type="title"/>
          </p:nvPr>
        </p:nvSpPr>
        <p:spPr/>
        <p:txBody>
          <a:bodyPr/>
          <a:lstStyle/>
          <a:p>
            <a:r>
              <a:rPr lang="de-DE" dirty="0"/>
              <a:t>Inhaltsverzeichnis</a:t>
            </a:r>
          </a:p>
        </p:txBody>
      </p:sp>
      <p:graphicFrame>
        <p:nvGraphicFramePr>
          <p:cNvPr id="4" name="Tabelle 5">
            <a:extLst>
              <a:ext uri="{FF2B5EF4-FFF2-40B4-BE49-F238E27FC236}">
                <a16:creationId xmlns:a16="http://schemas.microsoft.com/office/drawing/2014/main" id="{8A0B0810-CE05-BF4A-9F60-F7B817047766}"/>
              </a:ext>
            </a:extLst>
          </p:cNvPr>
          <p:cNvGraphicFramePr>
            <a:graphicFrameLocks noGrp="1"/>
          </p:cNvGraphicFramePr>
          <p:nvPr>
            <p:ph idx="1"/>
            <p:extLst>
              <p:ext uri="{D42A27DB-BD31-4B8C-83A1-F6EECF244321}">
                <p14:modId xmlns:p14="http://schemas.microsoft.com/office/powerpoint/2010/main" val="3357339953"/>
              </p:ext>
            </p:extLst>
          </p:nvPr>
        </p:nvGraphicFramePr>
        <p:xfrm>
          <a:off x="946688" y="1841124"/>
          <a:ext cx="9406180" cy="1854200"/>
        </p:xfrm>
        <a:graphic>
          <a:graphicData uri="http://schemas.openxmlformats.org/drawingml/2006/table">
            <a:tbl>
              <a:tblPr firstRow="1" bandRow="1">
                <a:tableStyleId>{0505E3EF-67EA-436B-97B2-0124C06EBD24}</a:tableStyleId>
              </a:tblPr>
              <a:tblGrid>
                <a:gridCol w="1533041">
                  <a:extLst>
                    <a:ext uri="{9D8B030D-6E8A-4147-A177-3AD203B41FA5}">
                      <a16:colId xmlns:a16="http://schemas.microsoft.com/office/drawing/2014/main" val="2396501336"/>
                    </a:ext>
                  </a:extLst>
                </a:gridCol>
                <a:gridCol w="7873139">
                  <a:extLst>
                    <a:ext uri="{9D8B030D-6E8A-4147-A177-3AD203B41FA5}">
                      <a16:colId xmlns:a16="http://schemas.microsoft.com/office/drawing/2014/main" val="1856349869"/>
                    </a:ext>
                  </a:extLst>
                </a:gridCol>
              </a:tblGrid>
              <a:tr h="370840">
                <a:tc>
                  <a:txBody>
                    <a:bodyPr/>
                    <a:lstStyle/>
                    <a:p>
                      <a:pPr algn="ctr"/>
                      <a:r>
                        <a:rPr lang="de-DE" dirty="0"/>
                        <a:t>Seitenzahl</a:t>
                      </a:r>
                    </a:p>
                  </a:txBody>
                  <a:tcPr/>
                </a:tc>
                <a:tc>
                  <a:txBody>
                    <a:bodyPr/>
                    <a:lstStyle/>
                    <a:p>
                      <a:r>
                        <a:rPr lang="de-DE" dirty="0"/>
                        <a:t>Inhalt</a:t>
                      </a:r>
                    </a:p>
                  </a:txBody>
                  <a:tcPr/>
                </a:tc>
                <a:extLst>
                  <a:ext uri="{0D108BD9-81ED-4DB2-BD59-A6C34878D82A}">
                    <a16:rowId xmlns:a16="http://schemas.microsoft.com/office/drawing/2014/main" val="1147025466"/>
                  </a:ext>
                </a:extLst>
              </a:tr>
              <a:tr h="370840">
                <a:tc>
                  <a:txBody>
                    <a:bodyPr/>
                    <a:lstStyle/>
                    <a:p>
                      <a:pPr algn="ctr"/>
                      <a:r>
                        <a:rPr lang="de-DE" dirty="0"/>
                        <a:t>3</a:t>
                      </a:r>
                    </a:p>
                  </a:txBody>
                  <a:tcPr/>
                </a:tc>
                <a:tc>
                  <a:txBody>
                    <a:bodyPr/>
                    <a:lstStyle/>
                    <a:p>
                      <a:r>
                        <a:rPr lang="de-DE" dirty="0"/>
                        <a:t>Schritt 7: Gestaltung eines Skripts zur Umsetzung</a:t>
                      </a:r>
                    </a:p>
                  </a:txBody>
                  <a:tcPr/>
                </a:tc>
                <a:extLst>
                  <a:ext uri="{0D108BD9-81ED-4DB2-BD59-A6C34878D82A}">
                    <a16:rowId xmlns:a16="http://schemas.microsoft.com/office/drawing/2014/main" val="4254376087"/>
                  </a:ext>
                </a:extLst>
              </a:tr>
              <a:tr h="370840">
                <a:tc>
                  <a:txBody>
                    <a:bodyPr/>
                    <a:lstStyle/>
                    <a:p>
                      <a:pPr algn="ctr"/>
                      <a:r>
                        <a:rPr lang="de-DE" dirty="0"/>
                        <a:t>15</a:t>
                      </a:r>
                    </a:p>
                  </a:txBody>
                  <a:tcPr/>
                </a:tc>
                <a:tc>
                  <a:txBody>
                    <a:bodyPr/>
                    <a:lstStyle/>
                    <a:p>
                      <a:pPr lvl="0"/>
                      <a:r>
                        <a:rPr lang="de-DE" dirty="0"/>
                        <a:t>Schritt 8: Drehplanung</a:t>
                      </a:r>
                    </a:p>
                  </a:txBody>
                  <a:tcPr/>
                </a:tc>
                <a:extLst>
                  <a:ext uri="{0D108BD9-81ED-4DB2-BD59-A6C34878D82A}">
                    <a16:rowId xmlns:a16="http://schemas.microsoft.com/office/drawing/2014/main" val="2706050728"/>
                  </a:ext>
                </a:extLst>
              </a:tr>
              <a:tr h="370840">
                <a:tc>
                  <a:txBody>
                    <a:bodyPr/>
                    <a:lstStyle/>
                    <a:p>
                      <a:pPr algn="ctr"/>
                      <a:r>
                        <a:rPr lang="de-DE" dirty="0"/>
                        <a:t>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Schritt 9: Erstellung / Dreh des Videos</a:t>
                      </a:r>
                    </a:p>
                  </a:txBody>
                  <a:tcPr/>
                </a:tc>
                <a:extLst>
                  <a:ext uri="{0D108BD9-81ED-4DB2-BD59-A6C34878D82A}">
                    <a16:rowId xmlns:a16="http://schemas.microsoft.com/office/drawing/2014/main" val="2910873786"/>
                  </a:ext>
                </a:extLst>
              </a:tr>
              <a:tr h="370840">
                <a:tc>
                  <a:txBody>
                    <a:bodyPr/>
                    <a:lstStyle/>
                    <a:p>
                      <a:pPr algn="ctr"/>
                      <a:r>
                        <a:rPr lang="de-DE" dirty="0"/>
                        <a:t>25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Schritt 10: Schnitt des Videos</a:t>
                      </a:r>
                    </a:p>
                  </a:txBody>
                  <a:tcPr/>
                </a:tc>
                <a:extLst>
                  <a:ext uri="{0D108BD9-81ED-4DB2-BD59-A6C34878D82A}">
                    <a16:rowId xmlns:a16="http://schemas.microsoft.com/office/drawing/2014/main" val="2296870015"/>
                  </a:ext>
                </a:extLst>
              </a:tr>
            </a:tbl>
          </a:graphicData>
        </a:graphic>
      </p:graphicFrame>
      <p:sp>
        <p:nvSpPr>
          <p:cNvPr id="5" name="Foliennummernplatzhalter 4">
            <a:extLst>
              <a:ext uri="{FF2B5EF4-FFF2-40B4-BE49-F238E27FC236}">
                <a16:creationId xmlns:a16="http://schemas.microsoft.com/office/drawing/2014/main" id="{5B67351B-B780-7549-A493-9AF5E26BF0B5}"/>
              </a:ext>
            </a:extLst>
          </p:cNvPr>
          <p:cNvSpPr>
            <a:spLocks noGrp="1"/>
          </p:cNvSpPr>
          <p:nvPr>
            <p:ph type="sldNum" sz="quarter" idx="12"/>
          </p:nvPr>
        </p:nvSpPr>
        <p:spPr/>
        <p:txBody>
          <a:bodyPr/>
          <a:lstStyle/>
          <a:p>
            <a:fld id="{7530094E-58AD-A244-803A-BDCCD64859BE}" type="slidenum">
              <a:rPr lang="de-DE" smtClean="0"/>
              <a:t>2</a:t>
            </a:fld>
            <a:endParaRPr lang="de-DE"/>
          </a:p>
        </p:txBody>
      </p:sp>
      <p:pic>
        <p:nvPicPr>
          <p:cNvPr id="6" name="Grafik 5">
            <a:extLst>
              <a:ext uri="{FF2B5EF4-FFF2-40B4-BE49-F238E27FC236}">
                <a16:creationId xmlns:a16="http://schemas.microsoft.com/office/drawing/2014/main" id="{595D0091-7CBF-034D-A021-659E1E0F7613}"/>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39354040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E19055-A433-B54C-AA15-3BB49DAA47CF}"/>
              </a:ext>
            </a:extLst>
          </p:cNvPr>
          <p:cNvSpPr>
            <a:spLocks noGrp="1"/>
          </p:cNvSpPr>
          <p:nvPr>
            <p:ph type="title"/>
          </p:nvPr>
        </p:nvSpPr>
        <p:spPr/>
        <p:txBody>
          <a:bodyPr/>
          <a:lstStyle/>
          <a:p>
            <a:r>
              <a:rPr lang="de-DE" dirty="0"/>
              <a:t>Schritt 9 </a:t>
            </a:r>
            <a:r>
              <a:rPr lang="de-DE" dirty="0">
                <a:solidFill>
                  <a:schemeClr val="accent1">
                    <a:lumMod val="50000"/>
                  </a:schemeClr>
                </a:solidFill>
              </a:rPr>
              <a:t>Erstellung / Dreh des Videos</a:t>
            </a:r>
          </a:p>
        </p:txBody>
      </p:sp>
      <p:sp>
        <p:nvSpPr>
          <p:cNvPr id="3" name="Inhaltsplatzhalter 2">
            <a:extLst>
              <a:ext uri="{FF2B5EF4-FFF2-40B4-BE49-F238E27FC236}">
                <a16:creationId xmlns:a16="http://schemas.microsoft.com/office/drawing/2014/main" id="{861759A1-EA6A-4343-B59C-D3F026120DBB}"/>
              </a:ext>
            </a:extLst>
          </p:cNvPr>
          <p:cNvSpPr>
            <a:spLocks noGrp="1"/>
          </p:cNvSpPr>
          <p:nvPr>
            <p:ph idx="1"/>
          </p:nvPr>
        </p:nvSpPr>
        <p:spPr/>
        <p:txBody>
          <a:bodyPr>
            <a:normAutofit/>
          </a:bodyPr>
          <a:lstStyle/>
          <a:p>
            <a:pPr marL="0" indent="0">
              <a:buNone/>
            </a:pPr>
            <a:r>
              <a:rPr lang="de-DE" sz="2400" dirty="0">
                <a:latin typeface="+mj-lt"/>
              </a:rPr>
              <a:t>Der Dreh oder die Erstellung des Videos ist nun ganz von der ausgewählten Art des Videos abhängig. </a:t>
            </a:r>
          </a:p>
          <a:p>
            <a:pPr marL="0" indent="0">
              <a:buNone/>
            </a:pPr>
            <a:endParaRPr lang="de-DE" sz="2400" b="1" dirty="0">
              <a:latin typeface="+mj-lt"/>
            </a:endParaRPr>
          </a:p>
          <a:p>
            <a:pPr marL="0" indent="0" algn="ctr">
              <a:buNone/>
            </a:pPr>
            <a:r>
              <a:rPr lang="de-DE" sz="2400" b="1" dirty="0">
                <a:latin typeface="+mj-lt"/>
              </a:rPr>
              <a:t>Viel Spaß bei der Aufnahme! </a:t>
            </a:r>
          </a:p>
        </p:txBody>
      </p:sp>
      <p:pic>
        <p:nvPicPr>
          <p:cNvPr id="4" name="Grafik 3">
            <a:extLst>
              <a:ext uri="{FF2B5EF4-FFF2-40B4-BE49-F238E27FC236}">
                <a16:creationId xmlns:a16="http://schemas.microsoft.com/office/drawing/2014/main" id="{75838495-B081-6540-BF31-078663846BF0}"/>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15359451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085D29-B6C8-AD4D-BBF2-ACD7ACBB020F}"/>
              </a:ext>
            </a:extLst>
          </p:cNvPr>
          <p:cNvSpPr>
            <a:spLocks noGrp="1"/>
          </p:cNvSpPr>
          <p:nvPr>
            <p:ph type="title"/>
          </p:nvPr>
        </p:nvSpPr>
        <p:spPr/>
        <p:txBody>
          <a:bodyPr/>
          <a:lstStyle/>
          <a:p>
            <a:r>
              <a:rPr lang="de-DE" dirty="0"/>
              <a:t>Schritt 9 </a:t>
            </a:r>
            <a:r>
              <a:rPr lang="de-DE" dirty="0">
                <a:solidFill>
                  <a:schemeClr val="accent1">
                    <a:lumMod val="50000"/>
                  </a:schemeClr>
                </a:solidFill>
              </a:rPr>
              <a:t>Tipps und Orientierungen</a:t>
            </a:r>
          </a:p>
        </p:txBody>
      </p:sp>
      <p:sp>
        <p:nvSpPr>
          <p:cNvPr id="3" name="Inhaltsplatzhalter 2">
            <a:extLst>
              <a:ext uri="{FF2B5EF4-FFF2-40B4-BE49-F238E27FC236}">
                <a16:creationId xmlns:a16="http://schemas.microsoft.com/office/drawing/2014/main" id="{CF8FA43E-78BD-214E-AA2D-B929FE6CD44E}"/>
              </a:ext>
            </a:extLst>
          </p:cNvPr>
          <p:cNvSpPr>
            <a:spLocks noGrp="1"/>
          </p:cNvSpPr>
          <p:nvPr>
            <p:ph idx="1"/>
          </p:nvPr>
        </p:nvSpPr>
        <p:spPr/>
        <p:txBody>
          <a:bodyPr>
            <a:normAutofit fontScale="92500" lnSpcReduction="20000"/>
          </a:bodyPr>
          <a:lstStyle/>
          <a:p>
            <a:pPr marL="0" indent="0">
              <a:lnSpc>
                <a:spcPct val="110000"/>
              </a:lnSpc>
              <a:buNone/>
            </a:pPr>
            <a:r>
              <a:rPr lang="de-DE" sz="2400" dirty="0">
                <a:latin typeface="+mj-lt"/>
              </a:rPr>
              <a:t>Anfänger-Tipps für die Erstellung von Realvideos: </a:t>
            </a:r>
            <a:r>
              <a:rPr lang="de-DE" sz="2000" dirty="0">
                <a:latin typeface="+mj-lt"/>
                <a:hlinkClick r:id="rId2"/>
              </a:rPr>
              <a:t>https://www.youtube.com/watch?v=IR7FmYU_qjw</a:t>
            </a:r>
            <a:r>
              <a:rPr lang="de-DE" sz="2000" dirty="0">
                <a:latin typeface="+mj-lt"/>
              </a:rPr>
              <a:t>       </a:t>
            </a:r>
            <a:r>
              <a:rPr lang="de-DE" sz="2000" dirty="0">
                <a:latin typeface="+mj-lt"/>
                <a:hlinkClick r:id="rId3"/>
              </a:rPr>
              <a:t>https://www.youtube.com/watch?v=8W-LU6uSeog</a:t>
            </a:r>
            <a:r>
              <a:rPr lang="de-DE" sz="2000" dirty="0">
                <a:latin typeface="+mj-lt"/>
              </a:rPr>
              <a:t> </a:t>
            </a:r>
          </a:p>
          <a:p>
            <a:pPr marL="0" indent="0">
              <a:lnSpc>
                <a:spcPct val="110000"/>
              </a:lnSpc>
              <a:buNone/>
            </a:pPr>
            <a:endParaRPr lang="de-DE" sz="2000" dirty="0">
              <a:latin typeface="+mj-lt"/>
            </a:endParaRPr>
          </a:p>
          <a:p>
            <a:pPr marL="0" indent="0">
              <a:lnSpc>
                <a:spcPct val="110000"/>
              </a:lnSpc>
              <a:buNone/>
            </a:pPr>
            <a:r>
              <a:rPr lang="de-DE" sz="2400" dirty="0">
                <a:latin typeface="+mj-lt"/>
              </a:rPr>
              <a:t>Einführung zur Nutzung von Animationen in PowerPoint: </a:t>
            </a:r>
          </a:p>
          <a:p>
            <a:pPr marL="0" indent="0">
              <a:lnSpc>
                <a:spcPct val="110000"/>
              </a:lnSpc>
              <a:buNone/>
            </a:pPr>
            <a:r>
              <a:rPr lang="de-DE" sz="2000" dirty="0">
                <a:latin typeface="+mj-lt"/>
                <a:hlinkClick r:id="rId4"/>
              </a:rPr>
              <a:t>https://www.youtube.com/watch?v=a2cchFbds0Q</a:t>
            </a:r>
            <a:r>
              <a:rPr lang="de-DE" sz="2000" dirty="0">
                <a:latin typeface="+mj-lt"/>
              </a:rPr>
              <a:t> </a:t>
            </a:r>
          </a:p>
          <a:p>
            <a:pPr marL="0" indent="0">
              <a:lnSpc>
                <a:spcPct val="110000"/>
              </a:lnSpc>
              <a:buNone/>
            </a:pPr>
            <a:endParaRPr lang="de-DE" sz="2000" dirty="0">
              <a:latin typeface="+mj-lt"/>
            </a:endParaRPr>
          </a:p>
          <a:p>
            <a:pPr marL="0" indent="0">
              <a:lnSpc>
                <a:spcPct val="110000"/>
              </a:lnSpc>
              <a:buNone/>
            </a:pPr>
            <a:r>
              <a:rPr lang="de-DE" sz="2400" dirty="0">
                <a:latin typeface="+mj-lt"/>
              </a:rPr>
              <a:t>Einführung </a:t>
            </a:r>
            <a:r>
              <a:rPr lang="de-DE" sz="2400" dirty="0" err="1">
                <a:latin typeface="+mj-lt"/>
              </a:rPr>
              <a:t>Screencast</a:t>
            </a:r>
            <a:r>
              <a:rPr lang="de-DE" sz="2400" dirty="0">
                <a:latin typeface="+mj-lt"/>
              </a:rPr>
              <a:t>: </a:t>
            </a:r>
          </a:p>
          <a:p>
            <a:pPr marL="0" indent="0">
              <a:lnSpc>
                <a:spcPct val="110000"/>
              </a:lnSpc>
              <a:buNone/>
            </a:pPr>
            <a:r>
              <a:rPr lang="de-DE" sz="2000" dirty="0">
                <a:latin typeface="+mj-lt"/>
                <a:hlinkClick r:id="rId5"/>
              </a:rPr>
              <a:t>https://www.youtube.com/watch?v=CZBTxRoKwjA</a:t>
            </a:r>
            <a:r>
              <a:rPr lang="de-DE" sz="2000" dirty="0">
                <a:latin typeface="+mj-lt"/>
              </a:rPr>
              <a:t> </a:t>
            </a:r>
          </a:p>
          <a:p>
            <a:pPr marL="0" indent="0">
              <a:lnSpc>
                <a:spcPct val="110000"/>
              </a:lnSpc>
              <a:buNone/>
            </a:pPr>
            <a:endParaRPr lang="de-DE" sz="2000" dirty="0">
              <a:latin typeface="+mj-lt"/>
            </a:endParaRPr>
          </a:p>
          <a:p>
            <a:pPr marL="0" indent="0">
              <a:lnSpc>
                <a:spcPct val="110000"/>
              </a:lnSpc>
              <a:buNone/>
            </a:pPr>
            <a:r>
              <a:rPr lang="de-DE" sz="2400" dirty="0">
                <a:latin typeface="+mj-lt"/>
              </a:rPr>
              <a:t>Erstellen von Whiteboard-Videos </a:t>
            </a:r>
            <a:r>
              <a:rPr lang="de-DE" sz="1600" dirty="0">
                <a:latin typeface="+mj-lt"/>
              </a:rPr>
              <a:t>(Software: </a:t>
            </a:r>
            <a:r>
              <a:rPr lang="de-DE" sz="1600" dirty="0" err="1">
                <a:latin typeface="+mj-lt"/>
              </a:rPr>
              <a:t>Vyond</a:t>
            </a:r>
            <a:r>
              <a:rPr lang="de-DE" sz="1600" dirty="0">
                <a:latin typeface="+mj-lt"/>
              </a:rPr>
              <a:t> ⇨ kostenpflichtig, 2-wöchiges Probe-Abo verfügbar) </a:t>
            </a:r>
            <a:r>
              <a:rPr lang="de-DE" sz="2600" dirty="0">
                <a:latin typeface="+mj-lt"/>
              </a:rPr>
              <a:t>:</a:t>
            </a:r>
            <a:endParaRPr lang="de-DE" sz="1800" dirty="0">
              <a:latin typeface="+mj-lt"/>
            </a:endParaRPr>
          </a:p>
          <a:p>
            <a:pPr marL="0" indent="0">
              <a:lnSpc>
                <a:spcPct val="110000"/>
              </a:lnSpc>
              <a:buNone/>
            </a:pPr>
            <a:r>
              <a:rPr lang="de-DE" sz="2000" dirty="0">
                <a:latin typeface="+mj-lt"/>
                <a:hlinkClick r:id="rId6"/>
              </a:rPr>
              <a:t>https://www.youtube.com/watch?v=2--5pcyhTC4</a:t>
            </a:r>
            <a:r>
              <a:rPr lang="de-DE" sz="2000" dirty="0">
                <a:latin typeface="+mj-lt"/>
              </a:rPr>
              <a:t> </a:t>
            </a:r>
          </a:p>
          <a:p>
            <a:pPr marL="0" indent="0">
              <a:buNone/>
            </a:pPr>
            <a:endParaRPr lang="de-DE" sz="2000" dirty="0">
              <a:latin typeface="+mj-lt"/>
            </a:endParaRPr>
          </a:p>
          <a:p>
            <a:pPr marL="0" indent="0">
              <a:buNone/>
            </a:pPr>
            <a:endParaRPr lang="de-DE" sz="2000" dirty="0">
              <a:latin typeface="+mj-lt"/>
            </a:endParaRPr>
          </a:p>
        </p:txBody>
      </p:sp>
      <p:pic>
        <p:nvPicPr>
          <p:cNvPr id="4" name="Grafik 3">
            <a:extLst>
              <a:ext uri="{FF2B5EF4-FFF2-40B4-BE49-F238E27FC236}">
                <a16:creationId xmlns:a16="http://schemas.microsoft.com/office/drawing/2014/main" id="{1A522EA4-0C6C-8B4B-BE30-3A067DA34927}"/>
              </a:ext>
            </a:extLst>
          </p:cNvPr>
          <p:cNvPicPr>
            <a:picLocks noChangeAspect="1"/>
          </p:cNvPicPr>
          <p:nvPr/>
        </p:nvPicPr>
        <p:blipFill>
          <a:blip r:embed="rId7">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19509144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6829D9-2B06-074F-9D68-B95F86533FCF}"/>
              </a:ext>
            </a:extLst>
          </p:cNvPr>
          <p:cNvSpPr>
            <a:spLocks noGrp="1"/>
          </p:cNvSpPr>
          <p:nvPr>
            <p:ph type="title"/>
          </p:nvPr>
        </p:nvSpPr>
        <p:spPr/>
        <p:txBody>
          <a:bodyPr/>
          <a:lstStyle/>
          <a:p>
            <a:r>
              <a:rPr lang="de-DE" dirty="0"/>
              <a:t>Schritt 9 </a:t>
            </a:r>
            <a:r>
              <a:rPr lang="de-DE" i="1" dirty="0">
                <a:solidFill>
                  <a:schemeClr val="accent1">
                    <a:lumMod val="50000"/>
                  </a:schemeClr>
                </a:solidFill>
              </a:rPr>
              <a:t>Beispiel</a:t>
            </a:r>
          </a:p>
        </p:txBody>
      </p:sp>
      <p:sp>
        <p:nvSpPr>
          <p:cNvPr id="3" name="Inhaltsplatzhalter 2">
            <a:extLst>
              <a:ext uri="{FF2B5EF4-FFF2-40B4-BE49-F238E27FC236}">
                <a16:creationId xmlns:a16="http://schemas.microsoft.com/office/drawing/2014/main" id="{ABE0BB68-65C1-9D42-AB22-639AD26CCD07}"/>
              </a:ext>
            </a:extLst>
          </p:cNvPr>
          <p:cNvSpPr>
            <a:spLocks noGrp="1"/>
          </p:cNvSpPr>
          <p:nvPr>
            <p:ph idx="1"/>
          </p:nvPr>
        </p:nvSpPr>
        <p:spPr/>
        <p:txBody>
          <a:bodyPr>
            <a:normAutofit/>
          </a:bodyPr>
          <a:lstStyle/>
          <a:p>
            <a:pPr marL="0" indent="0" algn="just">
              <a:buNone/>
            </a:pPr>
            <a:r>
              <a:rPr lang="de-DE" sz="2400" dirty="0">
                <a:latin typeface="+mj-lt"/>
              </a:rPr>
              <a:t>Für das </a:t>
            </a:r>
            <a:r>
              <a:rPr lang="de-DE" sz="2400" dirty="0" err="1">
                <a:latin typeface="+mj-lt"/>
              </a:rPr>
              <a:t>Erklärvideo</a:t>
            </a:r>
            <a:r>
              <a:rPr lang="de-DE" sz="2400" dirty="0">
                <a:latin typeface="+mj-lt"/>
              </a:rPr>
              <a:t> „Was wäre, wenn es keine Kurzstreckenflüge mehr geben würde?“ wurde eine </a:t>
            </a:r>
            <a:r>
              <a:rPr lang="de-DE" sz="2400" b="1" dirty="0">
                <a:latin typeface="+mj-lt"/>
              </a:rPr>
              <a:t>PowerPoint-Präsentation mit Animationen </a:t>
            </a:r>
            <a:r>
              <a:rPr lang="de-DE" sz="2400" dirty="0">
                <a:latin typeface="+mj-lt"/>
              </a:rPr>
              <a:t>erstellt. Die Präsentation wurde dann mit der Funktion „</a:t>
            </a:r>
            <a:r>
              <a:rPr lang="de-DE" sz="2400" b="1" dirty="0">
                <a:latin typeface="+mj-lt"/>
              </a:rPr>
              <a:t>Bildschirmpräsentation aufzeichnen</a:t>
            </a:r>
            <a:r>
              <a:rPr lang="de-DE" sz="2400" dirty="0">
                <a:latin typeface="+mj-lt"/>
              </a:rPr>
              <a:t>“ aufgenommen und als .mp4-Datei exportiert. Die </a:t>
            </a:r>
            <a:r>
              <a:rPr lang="de-DE" sz="2400" b="1" dirty="0">
                <a:latin typeface="+mj-lt"/>
              </a:rPr>
              <a:t>gesprochenen Audio-Sequenzen</a:t>
            </a:r>
            <a:r>
              <a:rPr lang="de-DE" sz="2400" dirty="0">
                <a:latin typeface="+mj-lt"/>
              </a:rPr>
              <a:t> wurden separat aufgenommen. </a:t>
            </a:r>
          </a:p>
          <a:p>
            <a:pPr marL="0" indent="0" algn="just">
              <a:buNone/>
            </a:pPr>
            <a:endParaRPr lang="de-DE" sz="2400" dirty="0">
              <a:latin typeface="+mj-lt"/>
            </a:endParaRPr>
          </a:p>
        </p:txBody>
      </p:sp>
      <p:pic>
        <p:nvPicPr>
          <p:cNvPr id="4" name="Grafik 3">
            <a:extLst>
              <a:ext uri="{FF2B5EF4-FFF2-40B4-BE49-F238E27FC236}">
                <a16:creationId xmlns:a16="http://schemas.microsoft.com/office/drawing/2014/main" id="{F4D79B11-5885-DD42-9DB4-AF73E9ECE1FD}"/>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6044409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681484-AE52-684F-A170-39812759BB40}"/>
              </a:ext>
            </a:extLst>
          </p:cNvPr>
          <p:cNvSpPr>
            <a:spLocks noGrp="1"/>
          </p:cNvSpPr>
          <p:nvPr>
            <p:ph type="title"/>
          </p:nvPr>
        </p:nvSpPr>
        <p:spPr/>
        <p:txBody>
          <a:bodyPr/>
          <a:lstStyle/>
          <a:p>
            <a:r>
              <a:rPr lang="de-DE" dirty="0"/>
              <a:t>Schritt 9 </a:t>
            </a:r>
            <a:r>
              <a:rPr lang="de-DE" dirty="0">
                <a:solidFill>
                  <a:schemeClr val="accent1">
                    <a:lumMod val="50000"/>
                  </a:schemeClr>
                </a:solidFill>
              </a:rPr>
              <a:t>Checkliste</a:t>
            </a:r>
          </a:p>
        </p:txBody>
      </p:sp>
      <p:graphicFrame>
        <p:nvGraphicFramePr>
          <p:cNvPr id="4" name="Tabelle 5">
            <a:extLst>
              <a:ext uri="{FF2B5EF4-FFF2-40B4-BE49-F238E27FC236}">
                <a16:creationId xmlns:a16="http://schemas.microsoft.com/office/drawing/2014/main" id="{A5CFCD68-A555-C440-AF7C-9C9C6799E078}"/>
              </a:ext>
            </a:extLst>
          </p:cNvPr>
          <p:cNvGraphicFramePr>
            <a:graphicFrameLocks noGrp="1"/>
          </p:cNvGraphicFramePr>
          <p:nvPr>
            <p:extLst>
              <p:ext uri="{D42A27DB-BD31-4B8C-83A1-F6EECF244321}">
                <p14:modId xmlns:p14="http://schemas.microsoft.com/office/powerpoint/2010/main" val="3445034548"/>
              </p:ext>
            </p:extLst>
          </p:nvPr>
        </p:nvGraphicFramePr>
        <p:xfrm>
          <a:off x="838200" y="1878874"/>
          <a:ext cx="7202488" cy="3386864"/>
        </p:xfrm>
        <a:graphic>
          <a:graphicData uri="http://schemas.openxmlformats.org/drawingml/2006/table">
            <a:tbl>
              <a:tblPr firstRow="1" bandRow="1">
                <a:tableStyleId>{0505E3EF-67EA-436B-97B2-0124C06EBD24}</a:tableStyleId>
              </a:tblPr>
              <a:tblGrid>
                <a:gridCol w="1028927">
                  <a:extLst>
                    <a:ext uri="{9D8B030D-6E8A-4147-A177-3AD203B41FA5}">
                      <a16:colId xmlns:a16="http://schemas.microsoft.com/office/drawing/2014/main" val="1394908315"/>
                    </a:ext>
                  </a:extLst>
                </a:gridCol>
                <a:gridCol w="1152520">
                  <a:extLst>
                    <a:ext uri="{9D8B030D-6E8A-4147-A177-3AD203B41FA5}">
                      <a16:colId xmlns:a16="http://schemas.microsoft.com/office/drawing/2014/main" val="56914989"/>
                    </a:ext>
                  </a:extLst>
                </a:gridCol>
                <a:gridCol w="3795823">
                  <a:extLst>
                    <a:ext uri="{9D8B030D-6E8A-4147-A177-3AD203B41FA5}">
                      <a16:colId xmlns:a16="http://schemas.microsoft.com/office/drawing/2014/main" val="593289986"/>
                    </a:ext>
                  </a:extLst>
                </a:gridCol>
                <a:gridCol w="1225218">
                  <a:extLst>
                    <a:ext uri="{9D8B030D-6E8A-4147-A177-3AD203B41FA5}">
                      <a16:colId xmlns:a16="http://schemas.microsoft.com/office/drawing/2014/main" val="207774954"/>
                    </a:ext>
                  </a:extLst>
                </a:gridCol>
              </a:tblGrid>
              <a:tr h="1273146">
                <a:tc>
                  <a:txBody>
                    <a:bodyPr/>
                    <a:lstStyle/>
                    <a:p>
                      <a:pPr algn="ctr"/>
                      <a:r>
                        <a:rPr lang="de-DE" sz="3200" dirty="0"/>
                        <a:t>7</a:t>
                      </a:r>
                    </a:p>
                  </a:txBody>
                  <a:tcPr anchor="ctr">
                    <a:solidFill>
                      <a:schemeClr val="accent6">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de-DE" sz="1800" dirty="0"/>
                    </a:p>
                    <a:p>
                      <a:pPr marL="0" marR="0" lvl="0" indent="0" algn="ctr" defTabSz="914400" rtl="0" eaLnBrk="1" fontAlgn="auto" latinLnBrk="0" hangingPunct="1">
                        <a:lnSpc>
                          <a:spcPct val="100000"/>
                        </a:lnSpc>
                        <a:spcBef>
                          <a:spcPts val="0"/>
                        </a:spcBef>
                        <a:spcAft>
                          <a:spcPts val="0"/>
                        </a:spcAft>
                        <a:buClrTx/>
                        <a:buSzTx/>
                        <a:buFontTx/>
                        <a:buNone/>
                        <a:tabLst/>
                        <a:defRPr/>
                      </a:pPr>
                      <a:r>
                        <a:rPr lang="de-DE" sz="3200" dirty="0"/>
                        <a:t>8</a:t>
                      </a:r>
                    </a:p>
                    <a:p>
                      <a:pPr algn="ctr"/>
                      <a:endParaRPr lang="de-DE" dirty="0"/>
                    </a:p>
                  </a:txBody>
                  <a:tcPr>
                    <a:solidFill>
                      <a:schemeClr val="accent6">
                        <a:lumMod val="20000"/>
                        <a:lumOff val="80000"/>
                      </a:schemeClr>
                    </a:solidFill>
                  </a:tcPr>
                </a:tc>
                <a:tc>
                  <a:txBody>
                    <a:bodyPr/>
                    <a:lstStyle/>
                    <a:p>
                      <a:pPr algn="ctr"/>
                      <a:r>
                        <a:rPr lang="de-DE" sz="3200" dirty="0"/>
                        <a:t>Schritt 9</a:t>
                      </a:r>
                    </a:p>
                  </a:txBody>
                  <a:tcPr anchor="ctr">
                    <a:solidFill>
                      <a:schemeClr val="bg2">
                        <a:lumMod val="90000"/>
                      </a:schemeClr>
                    </a:solidFill>
                  </a:tcPr>
                </a:tc>
                <a:tc>
                  <a:txBody>
                    <a:bodyPr/>
                    <a:lstStyle/>
                    <a:p>
                      <a:pPr algn="ctr"/>
                      <a:endParaRPr lang="de-DE" sz="3200" dirty="0"/>
                    </a:p>
                  </a:txBody>
                  <a:tcPr anchor="ctr">
                    <a:solidFill>
                      <a:schemeClr val="bg1">
                        <a:lumMod val="95000"/>
                      </a:schemeClr>
                    </a:solidFill>
                  </a:tcPr>
                </a:tc>
                <a:extLst>
                  <a:ext uri="{0D108BD9-81ED-4DB2-BD59-A6C34878D82A}">
                    <a16:rowId xmlns:a16="http://schemas.microsoft.com/office/drawing/2014/main" val="3282932240"/>
                  </a:ext>
                </a:extLst>
              </a:tr>
              <a:tr h="1056859">
                <a:tc>
                  <a:txBody>
                    <a:bodyPr/>
                    <a:lstStyle/>
                    <a:p>
                      <a:pPr marL="285750" indent="-285750" algn="ctr">
                        <a:buFontTx/>
                        <a:buChar char="-"/>
                      </a:pPr>
                      <a:endParaRPr lang="de-DE" dirty="0"/>
                    </a:p>
                  </a:txBody>
                  <a:tcPr>
                    <a:solidFill>
                      <a:schemeClr val="accent6">
                        <a:lumMod val="20000"/>
                        <a:lumOff val="80000"/>
                      </a:schemeClr>
                    </a:solidFill>
                  </a:tcPr>
                </a:tc>
                <a:tc>
                  <a:txBody>
                    <a:bodyPr/>
                    <a:lstStyle/>
                    <a:p>
                      <a:pPr algn="ctr"/>
                      <a:endParaRPr lang="de-DE" dirty="0"/>
                    </a:p>
                  </a:txBody>
                  <a:tcPr>
                    <a:solidFill>
                      <a:schemeClr val="accent6">
                        <a:lumMod val="20000"/>
                        <a:lumOff val="80000"/>
                      </a:schemeClr>
                    </a:solidFill>
                  </a:tcPr>
                </a:tc>
                <a:tc>
                  <a:txBody>
                    <a:bodyPr/>
                    <a:lstStyle/>
                    <a:p>
                      <a:pPr algn="ctr"/>
                      <a:endParaRPr lang="de-DE" dirty="0"/>
                    </a:p>
                    <a:p>
                      <a:pPr algn="ctr"/>
                      <a:r>
                        <a:rPr lang="de-DE" i="1" dirty="0"/>
                        <a:t>Bildsequenzen und Tonspuren aufgenommen </a:t>
                      </a:r>
                    </a:p>
                  </a:txBody>
                  <a:tcPr>
                    <a:solidFill>
                      <a:schemeClr val="bg2">
                        <a:lumMod val="90000"/>
                      </a:schemeClr>
                    </a:solidFill>
                  </a:tcPr>
                </a:tc>
                <a:tc>
                  <a:txBody>
                    <a:bodyPr/>
                    <a:lstStyle/>
                    <a:p>
                      <a:pPr algn="ctr"/>
                      <a:endParaRPr lang="de-DE" dirty="0"/>
                    </a:p>
                  </a:txBody>
                  <a:tcPr>
                    <a:solidFill>
                      <a:schemeClr val="bg1">
                        <a:lumMod val="95000"/>
                      </a:schemeClr>
                    </a:solidFill>
                  </a:tcPr>
                </a:tc>
                <a:extLst>
                  <a:ext uri="{0D108BD9-81ED-4DB2-BD59-A6C34878D82A}">
                    <a16:rowId xmlns:a16="http://schemas.microsoft.com/office/drawing/2014/main" val="1067551347"/>
                  </a:ext>
                </a:extLst>
              </a:tr>
              <a:tr h="1056859">
                <a:tc>
                  <a:txBody>
                    <a:bodyPr/>
                    <a:lstStyle/>
                    <a:p>
                      <a:pPr algn="ctr"/>
                      <a:endParaRPr lang="de-DE" dirty="0"/>
                    </a:p>
                  </a:txBody>
                  <a:tcPr anchor="ctr">
                    <a:solidFill>
                      <a:schemeClr val="accent6">
                        <a:lumMod val="20000"/>
                        <a:lumOff val="80000"/>
                      </a:schemeClr>
                    </a:solidFill>
                  </a:tcPr>
                </a:tc>
                <a:tc>
                  <a:txBody>
                    <a:bodyPr/>
                    <a:lstStyle/>
                    <a:p>
                      <a:pPr algn="ctr"/>
                      <a:endParaRPr lang="de-DE" dirty="0"/>
                    </a:p>
                  </a:txBody>
                  <a:tcPr>
                    <a:solidFill>
                      <a:schemeClr val="accent6">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5400" dirty="0"/>
                        <a:t>✔️</a:t>
                      </a:r>
                    </a:p>
                  </a:txBody>
                  <a:tcPr anchor="ct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de-DE" sz="5400" dirty="0"/>
                    </a:p>
                  </a:txBody>
                  <a:tcPr anchor="ctr">
                    <a:solidFill>
                      <a:schemeClr val="bg1">
                        <a:lumMod val="95000"/>
                      </a:schemeClr>
                    </a:solidFill>
                  </a:tcPr>
                </a:tc>
                <a:extLst>
                  <a:ext uri="{0D108BD9-81ED-4DB2-BD59-A6C34878D82A}">
                    <a16:rowId xmlns:a16="http://schemas.microsoft.com/office/drawing/2014/main" val="469671406"/>
                  </a:ext>
                </a:extLst>
              </a:tr>
            </a:tbl>
          </a:graphicData>
        </a:graphic>
      </p:graphicFrame>
      <p:pic>
        <p:nvPicPr>
          <p:cNvPr id="5" name="Grafik 4">
            <a:extLst>
              <a:ext uri="{FF2B5EF4-FFF2-40B4-BE49-F238E27FC236}">
                <a16:creationId xmlns:a16="http://schemas.microsoft.com/office/drawing/2014/main" id="{B733EB38-AD1C-A94C-AC11-45C74BD97D11}"/>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17599761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E19055-A433-B54C-AA15-3BB49DAA47CF}"/>
              </a:ext>
            </a:extLst>
          </p:cNvPr>
          <p:cNvSpPr>
            <a:spLocks noGrp="1"/>
          </p:cNvSpPr>
          <p:nvPr>
            <p:ph type="title"/>
          </p:nvPr>
        </p:nvSpPr>
        <p:spPr/>
        <p:txBody>
          <a:bodyPr/>
          <a:lstStyle/>
          <a:p>
            <a:r>
              <a:rPr lang="de-DE" dirty="0"/>
              <a:t>Schritt 10 </a:t>
            </a:r>
            <a:r>
              <a:rPr lang="de-DE" dirty="0">
                <a:solidFill>
                  <a:schemeClr val="accent1">
                    <a:lumMod val="50000"/>
                  </a:schemeClr>
                </a:solidFill>
              </a:rPr>
              <a:t>Schnitt des Videos</a:t>
            </a:r>
          </a:p>
        </p:txBody>
      </p:sp>
      <p:sp>
        <p:nvSpPr>
          <p:cNvPr id="3" name="Inhaltsplatzhalter 2">
            <a:extLst>
              <a:ext uri="{FF2B5EF4-FFF2-40B4-BE49-F238E27FC236}">
                <a16:creationId xmlns:a16="http://schemas.microsoft.com/office/drawing/2014/main" id="{861759A1-EA6A-4343-B59C-D3F026120DBB}"/>
              </a:ext>
            </a:extLst>
          </p:cNvPr>
          <p:cNvSpPr>
            <a:spLocks noGrp="1"/>
          </p:cNvSpPr>
          <p:nvPr>
            <p:ph idx="1"/>
          </p:nvPr>
        </p:nvSpPr>
        <p:spPr/>
        <p:txBody>
          <a:bodyPr>
            <a:normAutofit/>
          </a:bodyPr>
          <a:lstStyle/>
          <a:p>
            <a:pPr marL="0" indent="0" algn="just">
              <a:buNone/>
            </a:pPr>
            <a:r>
              <a:rPr lang="de-DE" sz="2400" dirty="0">
                <a:latin typeface="+mj-lt"/>
              </a:rPr>
              <a:t>Beim Schneiden des Videos geht es im letzten Schritt darum, die passenden Bildsequenzen auszuwählen und zuzuschneiden. Diese gilt es dann in die richtige Kombination mit den passenden Übergangen zu bringen. Zum Abschluss werden dann die ausgewählten Tonsequenzen zurechtgeschnitten und unterlegt. </a:t>
            </a:r>
          </a:p>
          <a:p>
            <a:pPr marL="0" indent="0" algn="just">
              <a:buNone/>
            </a:pPr>
            <a:endParaRPr lang="de-DE" sz="2400" dirty="0">
              <a:latin typeface="+mj-lt"/>
            </a:endParaRPr>
          </a:p>
        </p:txBody>
      </p:sp>
      <p:pic>
        <p:nvPicPr>
          <p:cNvPr id="4" name="Grafik 3">
            <a:extLst>
              <a:ext uri="{FF2B5EF4-FFF2-40B4-BE49-F238E27FC236}">
                <a16:creationId xmlns:a16="http://schemas.microsoft.com/office/drawing/2014/main" id="{75838495-B081-6540-BF31-078663846BF0}"/>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10061896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085D29-B6C8-AD4D-BBF2-ACD7ACBB020F}"/>
              </a:ext>
            </a:extLst>
          </p:cNvPr>
          <p:cNvSpPr>
            <a:spLocks noGrp="1"/>
          </p:cNvSpPr>
          <p:nvPr>
            <p:ph type="title"/>
          </p:nvPr>
        </p:nvSpPr>
        <p:spPr/>
        <p:txBody>
          <a:bodyPr/>
          <a:lstStyle/>
          <a:p>
            <a:r>
              <a:rPr lang="de-DE" dirty="0"/>
              <a:t>Schritt 10 </a:t>
            </a:r>
            <a:r>
              <a:rPr lang="de-DE" dirty="0">
                <a:solidFill>
                  <a:schemeClr val="accent1">
                    <a:lumMod val="50000"/>
                  </a:schemeClr>
                </a:solidFill>
              </a:rPr>
              <a:t>Tipps und Orientierungen</a:t>
            </a:r>
          </a:p>
        </p:txBody>
      </p:sp>
      <p:sp>
        <p:nvSpPr>
          <p:cNvPr id="3" name="Inhaltsplatzhalter 2">
            <a:extLst>
              <a:ext uri="{FF2B5EF4-FFF2-40B4-BE49-F238E27FC236}">
                <a16:creationId xmlns:a16="http://schemas.microsoft.com/office/drawing/2014/main" id="{CF8FA43E-78BD-214E-AA2D-B929FE6CD44E}"/>
              </a:ext>
            </a:extLst>
          </p:cNvPr>
          <p:cNvSpPr>
            <a:spLocks noGrp="1"/>
          </p:cNvSpPr>
          <p:nvPr>
            <p:ph idx="1"/>
          </p:nvPr>
        </p:nvSpPr>
        <p:spPr/>
        <p:txBody>
          <a:bodyPr/>
          <a:lstStyle/>
          <a:p>
            <a:pPr marL="0" indent="0">
              <a:buNone/>
            </a:pPr>
            <a:r>
              <a:rPr lang="de-DE" sz="2400" dirty="0">
                <a:latin typeface="+mj-lt"/>
              </a:rPr>
              <a:t>Folgende kostenlose Software könnt ihr für den Schnitt von Filmen nutzen: </a:t>
            </a:r>
          </a:p>
          <a:p>
            <a:pPr marL="0" indent="0">
              <a:buNone/>
            </a:pPr>
            <a:endParaRPr lang="de-DE" sz="2000" dirty="0">
              <a:latin typeface="+mj-lt"/>
            </a:endParaRPr>
          </a:p>
          <a:p>
            <a:pPr>
              <a:buFontTx/>
              <a:buChar char="-"/>
            </a:pPr>
            <a:r>
              <a:rPr lang="de-DE" sz="2000" dirty="0" err="1">
                <a:latin typeface="+mj-lt"/>
              </a:rPr>
              <a:t>Camtasia</a:t>
            </a:r>
            <a:r>
              <a:rPr lang="de-DE" sz="2000" dirty="0">
                <a:latin typeface="+mj-lt"/>
              </a:rPr>
              <a:t>: </a:t>
            </a:r>
            <a:r>
              <a:rPr lang="de-DE" sz="2000" dirty="0">
                <a:solidFill>
                  <a:schemeClr val="accent1"/>
                </a:solidFill>
                <a:latin typeface="+mj-lt"/>
                <a:hlinkClick r:id="rId2">
                  <a:extLst>
                    <a:ext uri="{A12FA001-AC4F-418D-AE19-62706E023703}">
                      <ahyp:hlinkClr xmlns:ahyp="http://schemas.microsoft.com/office/drawing/2018/hyperlinkcolor" val="tx"/>
                    </a:ext>
                  </a:extLst>
                </a:hlinkClick>
              </a:rPr>
              <a:t>https://www.techsmith.de/camtasia.html</a:t>
            </a:r>
            <a:r>
              <a:rPr lang="de-DE" sz="2000" dirty="0">
                <a:solidFill>
                  <a:schemeClr val="accent1"/>
                </a:solidFill>
                <a:latin typeface="+mj-lt"/>
              </a:rPr>
              <a:t> </a:t>
            </a:r>
          </a:p>
          <a:p>
            <a:pPr>
              <a:buFontTx/>
              <a:buChar char="-"/>
            </a:pPr>
            <a:r>
              <a:rPr lang="de-DE" sz="2000" dirty="0" err="1">
                <a:latin typeface="+mj-lt"/>
              </a:rPr>
              <a:t>Shotcut</a:t>
            </a:r>
            <a:r>
              <a:rPr lang="de-DE" sz="2000" dirty="0">
                <a:latin typeface="+mj-lt"/>
              </a:rPr>
              <a:t>: </a:t>
            </a:r>
            <a:r>
              <a:rPr lang="de-DE" sz="2000" dirty="0">
                <a:solidFill>
                  <a:schemeClr val="accent1"/>
                </a:solidFill>
                <a:latin typeface="+mj-lt"/>
                <a:hlinkClick r:id="rId3">
                  <a:extLst>
                    <a:ext uri="{A12FA001-AC4F-418D-AE19-62706E023703}">
                      <ahyp:hlinkClr xmlns:ahyp="http://schemas.microsoft.com/office/drawing/2018/hyperlinkcolor" val="tx"/>
                    </a:ext>
                  </a:extLst>
                </a:hlinkClick>
              </a:rPr>
              <a:t>https://shotcut.org</a:t>
            </a:r>
            <a:r>
              <a:rPr lang="de-DE" sz="2000" dirty="0">
                <a:solidFill>
                  <a:schemeClr val="accent1"/>
                </a:solidFill>
                <a:latin typeface="+mj-lt"/>
              </a:rPr>
              <a:t> </a:t>
            </a:r>
          </a:p>
          <a:p>
            <a:pPr>
              <a:buFontTx/>
              <a:buChar char="-"/>
            </a:pPr>
            <a:r>
              <a:rPr lang="de-DE" sz="2000" dirty="0" err="1">
                <a:latin typeface="+mj-lt"/>
              </a:rPr>
              <a:t>Davinci</a:t>
            </a:r>
            <a:r>
              <a:rPr lang="de-DE" sz="2000" dirty="0">
                <a:latin typeface="+mj-lt"/>
              </a:rPr>
              <a:t> </a:t>
            </a:r>
            <a:r>
              <a:rPr lang="de-DE" sz="2000" dirty="0" err="1">
                <a:latin typeface="+mj-lt"/>
              </a:rPr>
              <a:t>Resolve</a:t>
            </a:r>
            <a:r>
              <a:rPr lang="de-DE" sz="2000" dirty="0">
                <a:latin typeface="+mj-lt"/>
              </a:rPr>
              <a:t>: </a:t>
            </a:r>
            <a:r>
              <a:rPr lang="de-DE" sz="2000" dirty="0">
                <a:solidFill>
                  <a:srgbClr val="0563C1"/>
                </a:solidFill>
                <a:latin typeface="+mj-lt"/>
                <a:hlinkClick r:id="rId4">
                  <a:extLst>
                    <a:ext uri="{A12FA001-AC4F-418D-AE19-62706E023703}">
                      <ahyp:hlinkClr xmlns:ahyp="http://schemas.microsoft.com/office/drawing/2018/hyperlinkcolor" val="tx"/>
                    </a:ext>
                  </a:extLst>
                </a:hlinkClick>
              </a:rPr>
              <a:t>https://www.blackmagicdesign.com/de/products/davinciresolve</a:t>
            </a:r>
            <a:r>
              <a:rPr lang="de-DE" sz="2000" dirty="0">
                <a:solidFill>
                  <a:schemeClr val="accent1"/>
                </a:solidFill>
                <a:latin typeface="+mj-lt"/>
                <a:hlinkClick r:id="rId4">
                  <a:extLst>
                    <a:ext uri="{A12FA001-AC4F-418D-AE19-62706E023703}">
                      <ahyp:hlinkClr xmlns:ahyp="http://schemas.microsoft.com/office/drawing/2018/hyperlinkcolor" val="tx"/>
                    </a:ext>
                  </a:extLst>
                </a:hlinkClick>
              </a:rPr>
              <a:t>/</a:t>
            </a:r>
            <a:r>
              <a:rPr lang="de-DE" sz="2000" dirty="0">
                <a:solidFill>
                  <a:schemeClr val="accent1"/>
                </a:solidFill>
                <a:latin typeface="+mj-lt"/>
              </a:rPr>
              <a:t> </a:t>
            </a:r>
          </a:p>
          <a:p>
            <a:pPr>
              <a:buFontTx/>
              <a:buChar char="-"/>
            </a:pPr>
            <a:r>
              <a:rPr lang="de-DE" sz="2000" dirty="0" err="1">
                <a:latin typeface="+mj-lt"/>
              </a:rPr>
              <a:t>iMovie</a:t>
            </a:r>
            <a:r>
              <a:rPr lang="de-DE" sz="2000" dirty="0">
                <a:latin typeface="+mj-lt"/>
              </a:rPr>
              <a:t>: </a:t>
            </a:r>
            <a:r>
              <a:rPr lang="de-DE" sz="2000" dirty="0">
                <a:solidFill>
                  <a:schemeClr val="accent1"/>
                </a:solidFill>
                <a:latin typeface="+mj-lt"/>
              </a:rPr>
              <a:t>auf allen Apple Geräten enthalten</a:t>
            </a:r>
          </a:p>
        </p:txBody>
      </p:sp>
      <p:pic>
        <p:nvPicPr>
          <p:cNvPr id="4" name="Grafik 3">
            <a:extLst>
              <a:ext uri="{FF2B5EF4-FFF2-40B4-BE49-F238E27FC236}">
                <a16:creationId xmlns:a16="http://schemas.microsoft.com/office/drawing/2014/main" id="{1A522EA4-0C6C-8B4B-BE30-3A067DA34927}"/>
              </a:ext>
            </a:extLst>
          </p:cNvPr>
          <p:cNvPicPr>
            <a:picLocks noChangeAspect="1"/>
          </p:cNvPicPr>
          <p:nvPr/>
        </p:nvPicPr>
        <p:blipFill>
          <a:blip r:embed="rId5">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4740550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085D29-B6C8-AD4D-BBF2-ACD7ACBB020F}"/>
              </a:ext>
            </a:extLst>
          </p:cNvPr>
          <p:cNvSpPr>
            <a:spLocks noGrp="1"/>
          </p:cNvSpPr>
          <p:nvPr>
            <p:ph type="title"/>
          </p:nvPr>
        </p:nvSpPr>
        <p:spPr/>
        <p:txBody>
          <a:bodyPr/>
          <a:lstStyle/>
          <a:p>
            <a:r>
              <a:rPr lang="de-DE" dirty="0"/>
              <a:t>Schritt 10 </a:t>
            </a:r>
            <a:r>
              <a:rPr lang="de-DE" dirty="0">
                <a:solidFill>
                  <a:schemeClr val="accent1">
                    <a:lumMod val="50000"/>
                  </a:schemeClr>
                </a:solidFill>
              </a:rPr>
              <a:t>Erfahrungen</a:t>
            </a:r>
          </a:p>
        </p:txBody>
      </p:sp>
      <p:sp>
        <p:nvSpPr>
          <p:cNvPr id="3" name="Inhaltsplatzhalter 2">
            <a:extLst>
              <a:ext uri="{FF2B5EF4-FFF2-40B4-BE49-F238E27FC236}">
                <a16:creationId xmlns:a16="http://schemas.microsoft.com/office/drawing/2014/main" id="{CF8FA43E-78BD-214E-AA2D-B929FE6CD44E}"/>
              </a:ext>
            </a:extLst>
          </p:cNvPr>
          <p:cNvSpPr>
            <a:spLocks noGrp="1"/>
          </p:cNvSpPr>
          <p:nvPr>
            <p:ph idx="1"/>
          </p:nvPr>
        </p:nvSpPr>
        <p:spPr/>
        <p:txBody>
          <a:bodyPr>
            <a:normAutofit/>
          </a:bodyPr>
          <a:lstStyle/>
          <a:p>
            <a:pPr marL="0" indent="0" algn="just">
              <a:buNone/>
            </a:pPr>
            <a:r>
              <a:rPr lang="de-DE" sz="2400" dirty="0">
                <a:latin typeface="+mj-lt"/>
              </a:rPr>
              <a:t>Erstellt man das erste Mal ein </a:t>
            </a:r>
            <a:r>
              <a:rPr lang="de-DE" sz="2400" dirty="0" err="1">
                <a:latin typeface="+mj-lt"/>
              </a:rPr>
              <a:t>Erklärvideo</a:t>
            </a:r>
            <a:r>
              <a:rPr lang="de-DE" sz="2400" dirty="0">
                <a:latin typeface="+mj-lt"/>
              </a:rPr>
              <a:t>, kann die Aufnahme der Bildsequenzen und auch der Schnitt von Bild und Ton manchmal eine Herausforderung sein. Lasst euch davon nicht abschrecken und legt einfach los. Viele Prozesse beim Erstellen des </a:t>
            </a:r>
            <a:r>
              <a:rPr lang="de-DE" sz="2400" dirty="0" err="1">
                <a:latin typeface="+mj-lt"/>
              </a:rPr>
              <a:t>Erklärvideos</a:t>
            </a:r>
            <a:r>
              <a:rPr lang="de-DE" sz="2400" dirty="0">
                <a:latin typeface="+mj-lt"/>
              </a:rPr>
              <a:t> werden mit der Zeit einfacher und für viele Probleme lässt sich mit etwas Recherche eine gute Lösung finden. </a:t>
            </a:r>
          </a:p>
          <a:p>
            <a:pPr marL="0" indent="0" algn="just">
              <a:buNone/>
            </a:pPr>
            <a:endParaRPr lang="de-DE" sz="2400" dirty="0">
              <a:latin typeface="+mj-lt"/>
            </a:endParaRPr>
          </a:p>
          <a:p>
            <a:pPr marL="0" indent="0" algn="just">
              <a:buNone/>
            </a:pPr>
            <a:endParaRPr lang="de-DE" sz="2400" dirty="0">
              <a:latin typeface="+mj-lt"/>
            </a:endParaRPr>
          </a:p>
          <a:p>
            <a:pPr marL="0" indent="0" algn="just">
              <a:buNone/>
            </a:pPr>
            <a:r>
              <a:rPr lang="de-DE" sz="2400" b="1" dirty="0">
                <a:latin typeface="+mj-lt"/>
              </a:rPr>
              <a:t>	Unterstützt euch gegenseitig, wenn ihr einmal nicht weiter kommt </a:t>
            </a:r>
            <a:r>
              <a:rPr lang="de-DE" sz="2400" b="1" dirty="0">
                <a:latin typeface="+mj-lt"/>
                <a:sym typeface="Wingdings" pitchFamily="2" charset="2"/>
              </a:rPr>
              <a:t> </a:t>
            </a:r>
            <a:endParaRPr lang="de-DE" sz="2400" b="1" dirty="0">
              <a:latin typeface="+mj-lt"/>
            </a:endParaRPr>
          </a:p>
        </p:txBody>
      </p:sp>
      <p:pic>
        <p:nvPicPr>
          <p:cNvPr id="4" name="Grafik 3">
            <a:extLst>
              <a:ext uri="{FF2B5EF4-FFF2-40B4-BE49-F238E27FC236}">
                <a16:creationId xmlns:a16="http://schemas.microsoft.com/office/drawing/2014/main" id="{1A522EA4-0C6C-8B4B-BE30-3A067DA34927}"/>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41021566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6829D9-2B06-074F-9D68-B95F86533FCF}"/>
              </a:ext>
            </a:extLst>
          </p:cNvPr>
          <p:cNvSpPr>
            <a:spLocks noGrp="1"/>
          </p:cNvSpPr>
          <p:nvPr>
            <p:ph type="title"/>
          </p:nvPr>
        </p:nvSpPr>
        <p:spPr/>
        <p:txBody>
          <a:bodyPr/>
          <a:lstStyle/>
          <a:p>
            <a:r>
              <a:rPr lang="de-DE" dirty="0"/>
              <a:t>Schritt 10 </a:t>
            </a:r>
            <a:r>
              <a:rPr lang="de-DE" i="1" dirty="0">
                <a:solidFill>
                  <a:schemeClr val="accent1">
                    <a:lumMod val="50000"/>
                  </a:schemeClr>
                </a:solidFill>
              </a:rPr>
              <a:t>Beispiel</a:t>
            </a:r>
          </a:p>
        </p:txBody>
      </p:sp>
      <p:sp>
        <p:nvSpPr>
          <p:cNvPr id="3" name="Inhaltsplatzhalter 2">
            <a:extLst>
              <a:ext uri="{FF2B5EF4-FFF2-40B4-BE49-F238E27FC236}">
                <a16:creationId xmlns:a16="http://schemas.microsoft.com/office/drawing/2014/main" id="{ABE0BB68-65C1-9D42-AB22-639AD26CCD07}"/>
              </a:ext>
            </a:extLst>
          </p:cNvPr>
          <p:cNvSpPr>
            <a:spLocks noGrp="1"/>
          </p:cNvSpPr>
          <p:nvPr>
            <p:ph idx="1"/>
          </p:nvPr>
        </p:nvSpPr>
        <p:spPr/>
        <p:txBody>
          <a:bodyPr/>
          <a:lstStyle/>
          <a:p>
            <a:pPr marL="0" indent="0" algn="just">
              <a:buNone/>
            </a:pPr>
            <a:r>
              <a:rPr lang="de-DE" sz="2400" dirty="0">
                <a:latin typeface="+mj-lt"/>
              </a:rPr>
              <a:t>Das </a:t>
            </a:r>
            <a:r>
              <a:rPr lang="de-DE" sz="2400" dirty="0" err="1">
                <a:latin typeface="+mj-lt"/>
              </a:rPr>
              <a:t>Erklärvideo</a:t>
            </a:r>
            <a:r>
              <a:rPr lang="de-DE" sz="2400" dirty="0">
                <a:latin typeface="+mj-lt"/>
              </a:rPr>
              <a:t> „Was wäre, wenn es keine Kurzstreckenflüge mehr geben würde?“</a:t>
            </a:r>
            <a:r>
              <a:rPr lang="de-DE" sz="2400" dirty="0"/>
              <a:t> </a:t>
            </a:r>
            <a:r>
              <a:rPr lang="de-DE" sz="2400" dirty="0">
                <a:latin typeface="+mj-lt"/>
              </a:rPr>
              <a:t>wurde mit der Software </a:t>
            </a:r>
            <a:r>
              <a:rPr lang="de-DE" sz="2400" dirty="0" err="1">
                <a:latin typeface="+mj-lt"/>
              </a:rPr>
              <a:t>iMovie</a:t>
            </a:r>
            <a:r>
              <a:rPr lang="de-DE" sz="2400" dirty="0">
                <a:latin typeface="+mj-lt"/>
              </a:rPr>
              <a:t> geschnitten. Durch die erstellten Übergänge in der PowerPoint-Präsentation mussten beim Schnitt keine Übergange kreiert werden. </a:t>
            </a:r>
          </a:p>
          <a:p>
            <a:pPr marL="0" indent="0" algn="just">
              <a:buNone/>
            </a:pPr>
            <a:r>
              <a:rPr lang="de-DE" sz="2400" dirty="0">
                <a:latin typeface="+mj-lt"/>
              </a:rPr>
              <a:t>Das erstellte </a:t>
            </a:r>
            <a:r>
              <a:rPr lang="de-DE" sz="2400" b="1" dirty="0">
                <a:latin typeface="+mj-lt"/>
              </a:rPr>
              <a:t>Beispielvideo</a:t>
            </a:r>
            <a:r>
              <a:rPr lang="de-DE" sz="2400" dirty="0">
                <a:latin typeface="+mj-lt"/>
              </a:rPr>
              <a:t> </a:t>
            </a:r>
            <a:r>
              <a:rPr lang="de-DE" sz="2400" b="1" dirty="0">
                <a:latin typeface="+mj-lt"/>
              </a:rPr>
              <a:t>findet</a:t>
            </a:r>
            <a:r>
              <a:rPr lang="de-DE" sz="2400" dirty="0">
                <a:latin typeface="+mj-lt"/>
              </a:rPr>
              <a:t> </a:t>
            </a:r>
            <a:r>
              <a:rPr lang="de-DE" sz="2400" b="1" dirty="0">
                <a:latin typeface="+mj-lt"/>
              </a:rPr>
              <a:t>ihr</a:t>
            </a:r>
            <a:r>
              <a:rPr lang="de-DE" sz="2400" dirty="0">
                <a:latin typeface="+mj-lt"/>
              </a:rPr>
              <a:t> </a:t>
            </a:r>
            <a:r>
              <a:rPr lang="de-DE" sz="2400" b="1" dirty="0">
                <a:latin typeface="+mj-lt"/>
              </a:rPr>
              <a:t>im Begleitordner </a:t>
            </a:r>
            <a:r>
              <a:rPr lang="de-DE" sz="2400" dirty="0">
                <a:latin typeface="+mj-lt"/>
              </a:rPr>
              <a:t>des Kurses. </a:t>
            </a:r>
          </a:p>
          <a:p>
            <a:pPr marL="0" indent="0">
              <a:buNone/>
            </a:pPr>
            <a:endParaRPr lang="de-DE" sz="2400" dirty="0">
              <a:latin typeface="+mj-lt"/>
            </a:endParaRPr>
          </a:p>
          <a:p>
            <a:pPr marL="0" indent="0">
              <a:buNone/>
            </a:pPr>
            <a:endParaRPr lang="de-DE" sz="2400" dirty="0">
              <a:latin typeface="+mj-lt"/>
            </a:endParaRPr>
          </a:p>
          <a:p>
            <a:pPr marL="0" indent="0">
              <a:buNone/>
            </a:pPr>
            <a:r>
              <a:rPr lang="de-DE" sz="2400" dirty="0">
                <a:latin typeface="+mj-lt"/>
              </a:rPr>
              <a:t>Ein </a:t>
            </a:r>
            <a:r>
              <a:rPr lang="de-DE" sz="2400" b="1" dirty="0">
                <a:latin typeface="+mj-lt"/>
              </a:rPr>
              <a:t>Beispiel für ein Realvideo </a:t>
            </a:r>
            <a:r>
              <a:rPr lang="de-DE" sz="2400" dirty="0">
                <a:latin typeface="+mj-lt"/>
              </a:rPr>
              <a:t>findet ihr außerdem hier: </a:t>
            </a:r>
          </a:p>
          <a:p>
            <a:pPr marL="0" indent="0">
              <a:buNone/>
            </a:pPr>
            <a:endParaRPr lang="de-DE" dirty="0"/>
          </a:p>
          <a:p>
            <a:pPr marL="0" indent="0" algn="ctr">
              <a:buNone/>
            </a:pPr>
            <a:r>
              <a:rPr lang="de-DE" sz="2000" dirty="0">
                <a:latin typeface="+mj-lt"/>
                <a:hlinkClick r:id="rId2"/>
              </a:rPr>
              <a:t>https://www.youtube.com/watch?v=dgKo1MygnDM</a:t>
            </a:r>
            <a:r>
              <a:rPr lang="de-DE" sz="2000" dirty="0">
                <a:latin typeface="+mj-lt"/>
              </a:rPr>
              <a:t> </a:t>
            </a:r>
          </a:p>
        </p:txBody>
      </p:sp>
      <p:pic>
        <p:nvPicPr>
          <p:cNvPr id="4" name="Grafik 3">
            <a:extLst>
              <a:ext uri="{FF2B5EF4-FFF2-40B4-BE49-F238E27FC236}">
                <a16:creationId xmlns:a16="http://schemas.microsoft.com/office/drawing/2014/main" id="{F4D79B11-5885-DD42-9DB4-AF73E9ECE1FD}"/>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19817848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681484-AE52-684F-A170-39812759BB40}"/>
              </a:ext>
            </a:extLst>
          </p:cNvPr>
          <p:cNvSpPr>
            <a:spLocks noGrp="1"/>
          </p:cNvSpPr>
          <p:nvPr>
            <p:ph type="title"/>
          </p:nvPr>
        </p:nvSpPr>
        <p:spPr/>
        <p:txBody>
          <a:bodyPr/>
          <a:lstStyle/>
          <a:p>
            <a:r>
              <a:rPr lang="de-DE" dirty="0"/>
              <a:t>Schritt 10 </a:t>
            </a:r>
            <a:r>
              <a:rPr lang="de-DE" dirty="0">
                <a:solidFill>
                  <a:schemeClr val="accent1">
                    <a:lumMod val="50000"/>
                  </a:schemeClr>
                </a:solidFill>
              </a:rPr>
              <a:t>Checkliste</a:t>
            </a:r>
          </a:p>
        </p:txBody>
      </p:sp>
      <p:graphicFrame>
        <p:nvGraphicFramePr>
          <p:cNvPr id="4" name="Tabelle 5">
            <a:extLst>
              <a:ext uri="{FF2B5EF4-FFF2-40B4-BE49-F238E27FC236}">
                <a16:creationId xmlns:a16="http://schemas.microsoft.com/office/drawing/2014/main" id="{A5CFCD68-A555-C440-AF7C-9C9C6799E078}"/>
              </a:ext>
            </a:extLst>
          </p:cNvPr>
          <p:cNvGraphicFramePr>
            <a:graphicFrameLocks noGrp="1"/>
          </p:cNvGraphicFramePr>
          <p:nvPr>
            <p:extLst>
              <p:ext uri="{D42A27DB-BD31-4B8C-83A1-F6EECF244321}">
                <p14:modId xmlns:p14="http://schemas.microsoft.com/office/powerpoint/2010/main" val="7889355"/>
              </p:ext>
            </p:extLst>
          </p:nvPr>
        </p:nvGraphicFramePr>
        <p:xfrm>
          <a:off x="838200" y="1878874"/>
          <a:ext cx="7202489" cy="3518725"/>
        </p:xfrm>
        <a:graphic>
          <a:graphicData uri="http://schemas.openxmlformats.org/drawingml/2006/table">
            <a:tbl>
              <a:tblPr firstRow="1" bandRow="1">
                <a:tableStyleId>{0505E3EF-67EA-436B-97B2-0124C06EBD24}</a:tableStyleId>
              </a:tblPr>
              <a:tblGrid>
                <a:gridCol w="1181986">
                  <a:extLst>
                    <a:ext uri="{9D8B030D-6E8A-4147-A177-3AD203B41FA5}">
                      <a16:colId xmlns:a16="http://schemas.microsoft.com/office/drawing/2014/main" val="1394908315"/>
                    </a:ext>
                  </a:extLst>
                </a:gridCol>
                <a:gridCol w="1275907">
                  <a:extLst>
                    <a:ext uri="{9D8B030D-6E8A-4147-A177-3AD203B41FA5}">
                      <a16:colId xmlns:a16="http://schemas.microsoft.com/office/drawing/2014/main" val="56914989"/>
                    </a:ext>
                  </a:extLst>
                </a:gridCol>
                <a:gridCol w="1373121">
                  <a:extLst>
                    <a:ext uri="{9D8B030D-6E8A-4147-A177-3AD203B41FA5}">
                      <a16:colId xmlns:a16="http://schemas.microsoft.com/office/drawing/2014/main" val="593289986"/>
                    </a:ext>
                  </a:extLst>
                </a:gridCol>
                <a:gridCol w="3371475">
                  <a:extLst>
                    <a:ext uri="{9D8B030D-6E8A-4147-A177-3AD203B41FA5}">
                      <a16:colId xmlns:a16="http://schemas.microsoft.com/office/drawing/2014/main" val="292071389"/>
                    </a:ext>
                  </a:extLst>
                </a:gridCol>
              </a:tblGrid>
              <a:tr h="1273146">
                <a:tc>
                  <a:txBody>
                    <a:bodyPr/>
                    <a:lstStyle/>
                    <a:p>
                      <a:pPr algn="ctr"/>
                      <a:r>
                        <a:rPr lang="de-DE" sz="3200" dirty="0"/>
                        <a:t>7</a:t>
                      </a:r>
                    </a:p>
                  </a:txBody>
                  <a:tcPr anchor="ctr">
                    <a:solidFill>
                      <a:schemeClr val="accent6">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de-DE" sz="1800" dirty="0"/>
                    </a:p>
                    <a:p>
                      <a:pPr marL="0" marR="0" lvl="0" indent="0" algn="ctr" defTabSz="914400" rtl="0" eaLnBrk="1" fontAlgn="auto" latinLnBrk="0" hangingPunct="1">
                        <a:lnSpc>
                          <a:spcPct val="100000"/>
                        </a:lnSpc>
                        <a:spcBef>
                          <a:spcPts val="0"/>
                        </a:spcBef>
                        <a:spcAft>
                          <a:spcPts val="0"/>
                        </a:spcAft>
                        <a:buClrTx/>
                        <a:buSzTx/>
                        <a:buFontTx/>
                        <a:buNone/>
                        <a:tabLst/>
                        <a:defRPr/>
                      </a:pPr>
                      <a:r>
                        <a:rPr lang="de-DE" sz="3200" dirty="0"/>
                        <a:t>8</a:t>
                      </a:r>
                    </a:p>
                    <a:p>
                      <a:pPr algn="ctr"/>
                      <a:endParaRPr lang="de-DE" dirty="0"/>
                    </a:p>
                  </a:txBody>
                  <a:tcPr anchor="ctr">
                    <a:solidFill>
                      <a:schemeClr val="accent6">
                        <a:lumMod val="20000"/>
                        <a:lumOff val="80000"/>
                      </a:schemeClr>
                    </a:solidFill>
                  </a:tcPr>
                </a:tc>
                <a:tc>
                  <a:txBody>
                    <a:bodyPr/>
                    <a:lstStyle/>
                    <a:p>
                      <a:pPr algn="ctr"/>
                      <a:r>
                        <a:rPr lang="de-DE" sz="3200" dirty="0"/>
                        <a:t>9</a:t>
                      </a:r>
                    </a:p>
                  </a:txBody>
                  <a:tcPr anchor="ctr">
                    <a:solidFill>
                      <a:schemeClr val="accent6">
                        <a:lumMod val="20000"/>
                        <a:lumOff val="80000"/>
                      </a:schemeClr>
                    </a:solidFill>
                  </a:tcPr>
                </a:tc>
                <a:tc>
                  <a:txBody>
                    <a:bodyPr/>
                    <a:lstStyle/>
                    <a:p>
                      <a:pPr algn="ctr"/>
                      <a:r>
                        <a:rPr lang="de-DE" sz="3200" dirty="0"/>
                        <a:t>10</a:t>
                      </a:r>
                    </a:p>
                  </a:txBody>
                  <a:tcPr anchor="ctr">
                    <a:solidFill>
                      <a:schemeClr val="accent6">
                        <a:lumMod val="20000"/>
                        <a:lumOff val="80000"/>
                      </a:schemeClr>
                    </a:solidFill>
                  </a:tcPr>
                </a:tc>
                <a:extLst>
                  <a:ext uri="{0D108BD9-81ED-4DB2-BD59-A6C34878D82A}">
                    <a16:rowId xmlns:a16="http://schemas.microsoft.com/office/drawing/2014/main" val="3282932240"/>
                  </a:ext>
                </a:extLst>
              </a:tr>
              <a:tr h="1056859">
                <a:tc>
                  <a:txBody>
                    <a:bodyPr/>
                    <a:lstStyle/>
                    <a:p>
                      <a:pPr marL="285750" indent="-285750" algn="ctr">
                        <a:buFontTx/>
                        <a:buChar char="-"/>
                      </a:pPr>
                      <a:endParaRPr lang="de-DE" dirty="0"/>
                    </a:p>
                  </a:txBody>
                  <a:tcPr>
                    <a:solidFill>
                      <a:schemeClr val="accent6">
                        <a:lumMod val="20000"/>
                        <a:lumOff val="80000"/>
                      </a:schemeClr>
                    </a:solidFill>
                  </a:tcPr>
                </a:tc>
                <a:tc>
                  <a:txBody>
                    <a:bodyPr/>
                    <a:lstStyle/>
                    <a:p>
                      <a:pPr algn="ctr"/>
                      <a:endParaRPr lang="de-DE" dirty="0"/>
                    </a:p>
                  </a:txBody>
                  <a:tcPr>
                    <a:solidFill>
                      <a:schemeClr val="accent6">
                        <a:lumMod val="20000"/>
                        <a:lumOff val="80000"/>
                      </a:schemeClr>
                    </a:solidFill>
                  </a:tcPr>
                </a:tc>
                <a:tc>
                  <a:txBody>
                    <a:bodyPr/>
                    <a:lstStyle/>
                    <a:p>
                      <a:pPr algn="ctr"/>
                      <a:endParaRPr lang="de-DE" dirty="0"/>
                    </a:p>
                  </a:txBody>
                  <a:tcPr>
                    <a:solidFill>
                      <a:schemeClr val="accent6">
                        <a:lumMod val="20000"/>
                        <a:lumOff val="80000"/>
                      </a:schemeClr>
                    </a:solidFill>
                  </a:tcPr>
                </a:tc>
                <a:tc>
                  <a:txBody>
                    <a:bodyPr/>
                    <a:lstStyle/>
                    <a:p>
                      <a:pPr algn="ctr"/>
                      <a:endParaRPr lang="de-DE" dirty="0"/>
                    </a:p>
                    <a:p>
                      <a:pPr marL="0" marR="0" lvl="0" indent="0" algn="ctr" defTabSz="914400" rtl="0" eaLnBrk="1" fontAlgn="auto" latinLnBrk="0" hangingPunct="1">
                        <a:lnSpc>
                          <a:spcPct val="100000"/>
                        </a:lnSpc>
                        <a:spcBef>
                          <a:spcPts val="0"/>
                        </a:spcBef>
                        <a:spcAft>
                          <a:spcPts val="0"/>
                        </a:spcAft>
                        <a:buClrTx/>
                        <a:buSzTx/>
                        <a:buFontTx/>
                        <a:buNone/>
                        <a:tabLst/>
                        <a:defRPr/>
                      </a:pPr>
                      <a:r>
                        <a:rPr lang="de-DE" i="1" dirty="0"/>
                        <a:t>Video geschnitten und Video erstellt! </a:t>
                      </a:r>
                    </a:p>
                    <a:p>
                      <a:pPr algn="ctr"/>
                      <a:endParaRPr lang="de-DE" dirty="0"/>
                    </a:p>
                  </a:txBody>
                  <a:tcPr>
                    <a:solidFill>
                      <a:schemeClr val="accent6">
                        <a:lumMod val="20000"/>
                        <a:lumOff val="80000"/>
                      </a:schemeClr>
                    </a:solidFill>
                  </a:tcPr>
                </a:tc>
                <a:extLst>
                  <a:ext uri="{0D108BD9-81ED-4DB2-BD59-A6C34878D82A}">
                    <a16:rowId xmlns:a16="http://schemas.microsoft.com/office/drawing/2014/main" val="1067551347"/>
                  </a:ext>
                </a:extLst>
              </a:tr>
              <a:tr h="1056859">
                <a:tc>
                  <a:txBody>
                    <a:bodyPr/>
                    <a:lstStyle/>
                    <a:p>
                      <a:pPr algn="ctr"/>
                      <a:endParaRPr lang="de-DE" dirty="0"/>
                    </a:p>
                  </a:txBody>
                  <a:tcPr anchor="ctr">
                    <a:solidFill>
                      <a:schemeClr val="accent6">
                        <a:lumMod val="20000"/>
                        <a:lumOff val="80000"/>
                      </a:schemeClr>
                    </a:solidFill>
                  </a:tcPr>
                </a:tc>
                <a:tc>
                  <a:txBody>
                    <a:bodyPr/>
                    <a:lstStyle/>
                    <a:p>
                      <a:pPr algn="ctr"/>
                      <a:endParaRPr lang="de-DE" dirty="0"/>
                    </a:p>
                  </a:txBody>
                  <a:tcPr>
                    <a:solidFill>
                      <a:schemeClr val="accent6">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de-DE" sz="5400" dirty="0"/>
                    </a:p>
                  </a:txBody>
                  <a:tcPr anchor="ctr">
                    <a:solidFill>
                      <a:schemeClr val="accent6">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5400" dirty="0"/>
                        <a:t>✔️🎉</a:t>
                      </a:r>
                    </a:p>
                  </a:txBody>
                  <a:tcPr anchor="ctr">
                    <a:solidFill>
                      <a:schemeClr val="accent6">
                        <a:lumMod val="20000"/>
                        <a:lumOff val="80000"/>
                      </a:schemeClr>
                    </a:solidFill>
                  </a:tcPr>
                </a:tc>
                <a:extLst>
                  <a:ext uri="{0D108BD9-81ED-4DB2-BD59-A6C34878D82A}">
                    <a16:rowId xmlns:a16="http://schemas.microsoft.com/office/drawing/2014/main" val="469671406"/>
                  </a:ext>
                </a:extLst>
              </a:tr>
            </a:tbl>
          </a:graphicData>
        </a:graphic>
      </p:graphicFrame>
      <p:pic>
        <p:nvPicPr>
          <p:cNvPr id="5" name="Grafik 4">
            <a:extLst>
              <a:ext uri="{FF2B5EF4-FFF2-40B4-BE49-F238E27FC236}">
                <a16:creationId xmlns:a16="http://schemas.microsoft.com/office/drawing/2014/main" id="{B733EB38-AD1C-A94C-AC11-45C74BD97D11}"/>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36894702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15F040-15F0-BB42-8A02-A81F508074AD}"/>
              </a:ext>
            </a:extLst>
          </p:cNvPr>
          <p:cNvSpPr>
            <a:spLocks noGrp="1"/>
          </p:cNvSpPr>
          <p:nvPr>
            <p:ph type="title"/>
          </p:nvPr>
        </p:nvSpPr>
        <p:spPr/>
        <p:txBody>
          <a:bodyPr/>
          <a:lstStyle/>
          <a:p>
            <a:r>
              <a:rPr lang="de-DE" dirty="0"/>
              <a:t>Schritt 7 </a:t>
            </a:r>
            <a:r>
              <a:rPr lang="de-DE" dirty="0">
                <a:solidFill>
                  <a:schemeClr val="accent1">
                    <a:lumMod val="50000"/>
                  </a:schemeClr>
                </a:solidFill>
              </a:rPr>
              <a:t>Skript zur Umsetzung</a:t>
            </a:r>
          </a:p>
        </p:txBody>
      </p:sp>
      <p:sp>
        <p:nvSpPr>
          <p:cNvPr id="3" name="Inhaltsplatzhalter 2">
            <a:extLst>
              <a:ext uri="{FF2B5EF4-FFF2-40B4-BE49-F238E27FC236}">
                <a16:creationId xmlns:a16="http://schemas.microsoft.com/office/drawing/2014/main" id="{75AC9E25-C7A6-0549-A063-2F630F9ECCEB}"/>
              </a:ext>
            </a:extLst>
          </p:cNvPr>
          <p:cNvSpPr>
            <a:spLocks noGrp="1"/>
          </p:cNvSpPr>
          <p:nvPr>
            <p:ph idx="1"/>
          </p:nvPr>
        </p:nvSpPr>
        <p:spPr/>
        <p:txBody>
          <a:bodyPr>
            <a:normAutofit/>
          </a:bodyPr>
          <a:lstStyle/>
          <a:p>
            <a:pPr marL="0" indent="0">
              <a:buNone/>
            </a:pPr>
            <a:r>
              <a:rPr lang="de-DE" sz="2400" dirty="0">
                <a:latin typeface="+mj-lt"/>
              </a:rPr>
              <a:t>In den bisherigen Schritten habt ihr eure inhaltliche Struktur für das </a:t>
            </a:r>
            <a:r>
              <a:rPr lang="de-DE" sz="2400" dirty="0" err="1">
                <a:latin typeface="+mj-lt"/>
              </a:rPr>
              <a:t>Erklärvideo</a:t>
            </a:r>
            <a:r>
              <a:rPr lang="de-DE" sz="2400" dirty="0">
                <a:latin typeface="+mj-lt"/>
              </a:rPr>
              <a:t> entwickelt. Nun geht es im 7. Schritt darum, ein </a:t>
            </a:r>
            <a:r>
              <a:rPr lang="de-DE" sz="2400" b="1" dirty="0">
                <a:latin typeface="+mj-lt"/>
              </a:rPr>
              <a:t>Skript als Vorbereitung</a:t>
            </a:r>
            <a:r>
              <a:rPr lang="de-DE" sz="2400" dirty="0">
                <a:latin typeface="+mj-lt"/>
              </a:rPr>
              <a:t> für die eigentliche Erstellung und technische Umsetzung des Videos zu erstellen. </a:t>
            </a:r>
          </a:p>
          <a:p>
            <a:pPr marL="0" indent="0">
              <a:buNone/>
            </a:pPr>
            <a:endParaRPr lang="de-DE" dirty="0">
              <a:latin typeface="+mj-lt"/>
            </a:endParaRPr>
          </a:p>
          <a:p>
            <a:pPr marL="0" indent="0">
              <a:buNone/>
            </a:pPr>
            <a:r>
              <a:rPr lang="de-DE" sz="2400" dirty="0">
                <a:latin typeface="+mj-lt"/>
              </a:rPr>
              <a:t>Was soll in eurem Lernvideo passieren und in eurem Skript erkennbar sein? </a:t>
            </a:r>
          </a:p>
          <a:p>
            <a:pPr lvl="1"/>
            <a:r>
              <a:rPr lang="de-DE" sz="2000" dirty="0">
                <a:latin typeface="+mj-lt"/>
              </a:rPr>
              <a:t>Informative Geschichte erzählen</a:t>
            </a:r>
          </a:p>
          <a:p>
            <a:pPr lvl="1"/>
            <a:r>
              <a:rPr lang="de-DE" sz="2000" dirty="0">
                <a:latin typeface="+mj-lt"/>
              </a:rPr>
              <a:t>Passende und anschauliche Visualisierungen</a:t>
            </a:r>
          </a:p>
          <a:p>
            <a:pPr lvl="1"/>
            <a:r>
              <a:rPr lang="de-DE" sz="2000" dirty="0">
                <a:latin typeface="+mj-lt"/>
              </a:rPr>
              <a:t>Wenig Personenaufnahmen</a:t>
            </a:r>
          </a:p>
          <a:p>
            <a:pPr lvl="1"/>
            <a:r>
              <a:rPr lang="de-DE" sz="2000" dirty="0">
                <a:latin typeface="+mj-lt"/>
              </a:rPr>
              <a:t>Keine Ablenkungen</a:t>
            </a:r>
          </a:p>
          <a:p>
            <a:pPr lvl="1"/>
            <a:r>
              <a:rPr lang="de-DE" sz="2000" dirty="0">
                <a:latin typeface="+mj-lt"/>
              </a:rPr>
              <a:t>Unterhaltungsaspekte</a:t>
            </a:r>
          </a:p>
          <a:p>
            <a:endParaRPr lang="de-DE" sz="2400" dirty="0"/>
          </a:p>
        </p:txBody>
      </p:sp>
      <p:pic>
        <p:nvPicPr>
          <p:cNvPr id="4" name="Grafik 3">
            <a:extLst>
              <a:ext uri="{FF2B5EF4-FFF2-40B4-BE49-F238E27FC236}">
                <a16:creationId xmlns:a16="http://schemas.microsoft.com/office/drawing/2014/main" id="{43CB29C3-D4F1-394A-A678-735771BAC97F}"/>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1626239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910FDF-C712-2440-9380-5B71EB3DCB5A}"/>
              </a:ext>
            </a:extLst>
          </p:cNvPr>
          <p:cNvSpPr>
            <a:spLocks noGrp="1"/>
          </p:cNvSpPr>
          <p:nvPr>
            <p:ph type="title"/>
          </p:nvPr>
        </p:nvSpPr>
        <p:spPr/>
        <p:txBody>
          <a:bodyPr/>
          <a:lstStyle/>
          <a:p>
            <a:r>
              <a:rPr lang="de-DE" dirty="0"/>
              <a:t>Schritt 7 </a:t>
            </a:r>
            <a:r>
              <a:rPr lang="de-DE" dirty="0">
                <a:solidFill>
                  <a:schemeClr val="accent1">
                    <a:lumMod val="50000"/>
                  </a:schemeClr>
                </a:solidFill>
              </a:rPr>
              <a:t>Aufbau eines Drehbuchs</a:t>
            </a:r>
          </a:p>
        </p:txBody>
      </p:sp>
      <p:sp>
        <p:nvSpPr>
          <p:cNvPr id="3" name="Inhaltsplatzhalter 2">
            <a:extLst>
              <a:ext uri="{FF2B5EF4-FFF2-40B4-BE49-F238E27FC236}">
                <a16:creationId xmlns:a16="http://schemas.microsoft.com/office/drawing/2014/main" id="{7EEF496D-CDC2-6947-BCC9-A95FA244642D}"/>
              </a:ext>
            </a:extLst>
          </p:cNvPr>
          <p:cNvSpPr>
            <a:spLocks noGrp="1"/>
          </p:cNvSpPr>
          <p:nvPr>
            <p:ph idx="1"/>
          </p:nvPr>
        </p:nvSpPr>
        <p:spPr/>
        <p:txBody>
          <a:bodyPr>
            <a:normAutofit/>
          </a:bodyPr>
          <a:lstStyle/>
          <a:p>
            <a:pPr marL="0" indent="0">
              <a:buNone/>
            </a:pPr>
            <a:r>
              <a:rPr lang="de-DE" sz="2400" dirty="0">
                <a:latin typeface="+mj-lt"/>
              </a:rPr>
              <a:t>Definiert für euer Video folgende Kernaspekte: </a:t>
            </a:r>
          </a:p>
          <a:p>
            <a:pPr lvl="1"/>
            <a:r>
              <a:rPr lang="de-DE" sz="2000" dirty="0">
                <a:latin typeface="+mj-lt"/>
              </a:rPr>
              <a:t>Titel des Films </a:t>
            </a:r>
          </a:p>
          <a:p>
            <a:pPr lvl="1"/>
            <a:r>
              <a:rPr lang="de-DE" sz="2000" dirty="0">
                <a:latin typeface="+mj-lt"/>
              </a:rPr>
              <a:t>Länge des Films </a:t>
            </a:r>
          </a:p>
          <a:p>
            <a:pPr lvl="1"/>
            <a:r>
              <a:rPr lang="de-DE" sz="2000" dirty="0">
                <a:latin typeface="+mj-lt"/>
              </a:rPr>
              <a:t>Einführung in den Film </a:t>
            </a:r>
          </a:p>
          <a:p>
            <a:pPr lvl="1"/>
            <a:r>
              <a:rPr lang="de-DE" sz="2000" dirty="0">
                <a:latin typeface="+mj-lt"/>
              </a:rPr>
              <a:t>Schluss des Films </a:t>
            </a:r>
          </a:p>
          <a:p>
            <a:pPr lvl="1"/>
            <a:r>
              <a:rPr lang="de-DE" sz="2000" dirty="0">
                <a:latin typeface="+mj-lt"/>
              </a:rPr>
              <a:t>Texte, die gesprochen oder dargestellt werden sollen </a:t>
            </a:r>
          </a:p>
          <a:p>
            <a:pPr lvl="1"/>
            <a:r>
              <a:rPr lang="de-DE" sz="2000" dirty="0">
                <a:latin typeface="+mj-lt"/>
              </a:rPr>
              <a:t>Wiederholungen </a:t>
            </a:r>
          </a:p>
          <a:p>
            <a:pPr lvl="1"/>
            <a:r>
              <a:rPr lang="de-DE" sz="2000" dirty="0">
                <a:latin typeface="+mj-lt"/>
              </a:rPr>
              <a:t>Szenen, Kameraeinstellungen, Bewegungen, Bemerkungen</a:t>
            </a:r>
          </a:p>
          <a:p>
            <a:pPr marL="0" indent="0">
              <a:buNone/>
            </a:pPr>
            <a:endParaRPr lang="de-DE" dirty="0">
              <a:latin typeface="+mj-lt"/>
            </a:endParaRPr>
          </a:p>
          <a:p>
            <a:pPr marL="0" indent="0">
              <a:buNone/>
            </a:pPr>
            <a:r>
              <a:rPr lang="de-DE" sz="2400" b="1" dirty="0">
                <a:latin typeface="+mj-lt"/>
              </a:rPr>
              <a:t>Formuliert diese Aspekte aus und fügt sie in einem geschriebenen Drehbuch zusammen. </a:t>
            </a:r>
          </a:p>
        </p:txBody>
      </p:sp>
      <p:pic>
        <p:nvPicPr>
          <p:cNvPr id="4" name="Grafik 3">
            <a:extLst>
              <a:ext uri="{FF2B5EF4-FFF2-40B4-BE49-F238E27FC236}">
                <a16:creationId xmlns:a16="http://schemas.microsoft.com/office/drawing/2014/main" id="{283ADA44-9C6B-C844-8915-5A1E994B99BB}"/>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248450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0BF4FE-0327-DF44-A3EF-4EB60A34FFBC}"/>
              </a:ext>
            </a:extLst>
          </p:cNvPr>
          <p:cNvSpPr>
            <a:spLocks noGrp="1"/>
          </p:cNvSpPr>
          <p:nvPr>
            <p:ph type="title"/>
          </p:nvPr>
        </p:nvSpPr>
        <p:spPr/>
        <p:txBody>
          <a:bodyPr/>
          <a:lstStyle/>
          <a:p>
            <a:r>
              <a:rPr lang="de-DE" dirty="0"/>
              <a:t>Schritt 7 </a:t>
            </a:r>
            <a:r>
              <a:rPr lang="de-DE" dirty="0">
                <a:solidFill>
                  <a:schemeClr val="accent1">
                    <a:lumMod val="50000"/>
                  </a:schemeClr>
                </a:solidFill>
              </a:rPr>
              <a:t>Art des Video</a:t>
            </a:r>
          </a:p>
        </p:txBody>
      </p:sp>
      <p:sp>
        <p:nvSpPr>
          <p:cNvPr id="3" name="Inhaltsplatzhalter 2">
            <a:extLst>
              <a:ext uri="{FF2B5EF4-FFF2-40B4-BE49-F238E27FC236}">
                <a16:creationId xmlns:a16="http://schemas.microsoft.com/office/drawing/2014/main" id="{4001FEBB-7BF8-1647-AB60-6D5254FDED7F}"/>
              </a:ext>
            </a:extLst>
          </p:cNvPr>
          <p:cNvSpPr>
            <a:spLocks noGrp="1"/>
          </p:cNvSpPr>
          <p:nvPr>
            <p:ph idx="1"/>
          </p:nvPr>
        </p:nvSpPr>
        <p:spPr/>
        <p:txBody>
          <a:bodyPr>
            <a:normAutofit/>
          </a:bodyPr>
          <a:lstStyle/>
          <a:p>
            <a:pPr marL="0" indent="0">
              <a:buNone/>
            </a:pPr>
            <a:r>
              <a:rPr lang="de-DE" sz="2400" dirty="0">
                <a:latin typeface="+mj-lt"/>
              </a:rPr>
              <a:t>Die Umsetzung der Kernaspekte ist davon abhängig, was für ein Video ihr erstellen wollt: </a:t>
            </a:r>
          </a:p>
          <a:p>
            <a:pPr marL="0" indent="0">
              <a:buNone/>
            </a:pPr>
            <a:endParaRPr lang="de-DE" sz="2400" dirty="0">
              <a:latin typeface="+mj-lt"/>
            </a:endParaRPr>
          </a:p>
          <a:p>
            <a:pPr marL="0" indent="0">
              <a:buNone/>
            </a:pPr>
            <a:r>
              <a:rPr lang="de-DE" sz="2400" b="1" dirty="0">
                <a:latin typeface="+mj-lt"/>
              </a:rPr>
              <a:t>Realvideo</a:t>
            </a:r>
          </a:p>
          <a:p>
            <a:pPr marL="0" indent="0">
              <a:buNone/>
            </a:pPr>
            <a:r>
              <a:rPr lang="de-DE" sz="2400" b="1" dirty="0" err="1">
                <a:latin typeface="+mj-lt"/>
              </a:rPr>
              <a:t>Erklärvideo</a:t>
            </a:r>
            <a:endParaRPr lang="de-DE" sz="2400" dirty="0">
              <a:latin typeface="+mj-lt"/>
            </a:endParaRPr>
          </a:p>
          <a:p>
            <a:pPr lvl="1"/>
            <a:r>
              <a:rPr lang="de-DE" sz="2000" dirty="0">
                <a:latin typeface="+mj-lt"/>
              </a:rPr>
              <a:t>… als </a:t>
            </a:r>
            <a:r>
              <a:rPr lang="de-DE" sz="2000" dirty="0" err="1">
                <a:latin typeface="+mj-lt"/>
              </a:rPr>
              <a:t>Screencast</a:t>
            </a:r>
            <a:endParaRPr lang="de-DE" sz="2000" dirty="0">
              <a:latin typeface="+mj-lt"/>
            </a:endParaRPr>
          </a:p>
          <a:p>
            <a:pPr lvl="1"/>
            <a:r>
              <a:rPr lang="de-DE" sz="2000" dirty="0">
                <a:latin typeface="+mj-lt"/>
              </a:rPr>
              <a:t>… als Tafel-/Whiteboard-Anschrift</a:t>
            </a:r>
          </a:p>
          <a:p>
            <a:pPr lvl="1"/>
            <a:r>
              <a:rPr lang="de-DE" sz="2000" dirty="0">
                <a:latin typeface="+mj-lt"/>
              </a:rPr>
              <a:t>… als PowerPoint-Animation</a:t>
            </a:r>
          </a:p>
          <a:p>
            <a:pPr lvl="1"/>
            <a:r>
              <a:rPr lang="de-DE" sz="2000" dirty="0">
                <a:latin typeface="+mj-lt"/>
              </a:rPr>
              <a:t>… über </a:t>
            </a:r>
            <a:r>
              <a:rPr lang="de-DE" sz="2000" dirty="0" err="1">
                <a:latin typeface="+mj-lt"/>
              </a:rPr>
              <a:t>Stop</a:t>
            </a:r>
            <a:r>
              <a:rPr lang="de-DE" sz="2000" dirty="0">
                <a:latin typeface="+mj-lt"/>
              </a:rPr>
              <a:t>-Motion-Technik, Legetechnik, Trickfilm</a:t>
            </a:r>
          </a:p>
          <a:p>
            <a:pPr lvl="1"/>
            <a:r>
              <a:rPr lang="de-DE" sz="2000" dirty="0">
                <a:latin typeface="+mj-lt"/>
              </a:rPr>
              <a:t>… als Green-Screen</a:t>
            </a:r>
          </a:p>
          <a:p>
            <a:pPr marL="0" indent="0">
              <a:buNone/>
            </a:pPr>
            <a:endParaRPr lang="de-DE" dirty="0"/>
          </a:p>
        </p:txBody>
      </p:sp>
      <p:pic>
        <p:nvPicPr>
          <p:cNvPr id="4" name="Grafik 3">
            <a:extLst>
              <a:ext uri="{FF2B5EF4-FFF2-40B4-BE49-F238E27FC236}">
                <a16:creationId xmlns:a16="http://schemas.microsoft.com/office/drawing/2014/main" id="{27B590C8-C5D3-2449-AF11-A948F081F8FC}"/>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936783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0BF4FE-0327-DF44-A3EF-4EB60A34FFBC}"/>
              </a:ext>
            </a:extLst>
          </p:cNvPr>
          <p:cNvSpPr>
            <a:spLocks noGrp="1"/>
          </p:cNvSpPr>
          <p:nvPr>
            <p:ph type="title"/>
          </p:nvPr>
        </p:nvSpPr>
        <p:spPr/>
        <p:txBody>
          <a:bodyPr/>
          <a:lstStyle/>
          <a:p>
            <a:r>
              <a:rPr lang="de-DE" dirty="0"/>
              <a:t>Schritt 7 </a:t>
            </a:r>
            <a:r>
              <a:rPr lang="de-DE" dirty="0">
                <a:solidFill>
                  <a:schemeClr val="accent1">
                    <a:lumMod val="50000"/>
                  </a:schemeClr>
                </a:solidFill>
              </a:rPr>
              <a:t>Tipps und Orientierungen</a:t>
            </a:r>
          </a:p>
        </p:txBody>
      </p:sp>
      <p:sp>
        <p:nvSpPr>
          <p:cNvPr id="3" name="Inhaltsplatzhalter 2">
            <a:extLst>
              <a:ext uri="{FF2B5EF4-FFF2-40B4-BE49-F238E27FC236}">
                <a16:creationId xmlns:a16="http://schemas.microsoft.com/office/drawing/2014/main" id="{4001FEBB-7BF8-1647-AB60-6D5254FDED7F}"/>
              </a:ext>
            </a:extLst>
          </p:cNvPr>
          <p:cNvSpPr>
            <a:spLocks noGrp="1"/>
          </p:cNvSpPr>
          <p:nvPr>
            <p:ph idx="1"/>
          </p:nvPr>
        </p:nvSpPr>
        <p:spPr/>
        <p:txBody>
          <a:bodyPr>
            <a:normAutofit/>
          </a:bodyPr>
          <a:lstStyle/>
          <a:p>
            <a:pPr marL="0" indent="0">
              <a:buNone/>
            </a:pPr>
            <a:r>
              <a:rPr lang="de-DE" sz="2400" dirty="0">
                <a:latin typeface="+mj-lt"/>
              </a:rPr>
              <a:t>Folgendes Video gibt einen Überblick zu verschiedenen Videoarten und was beachtet werden sollte: </a:t>
            </a:r>
          </a:p>
          <a:p>
            <a:pPr marL="0" indent="0">
              <a:buNone/>
            </a:pPr>
            <a:endParaRPr lang="de-DE" dirty="0">
              <a:latin typeface="+mj-lt"/>
            </a:endParaRPr>
          </a:p>
          <a:p>
            <a:pPr marL="0" indent="0" algn="ctr">
              <a:buNone/>
            </a:pPr>
            <a:r>
              <a:rPr lang="de-DE" sz="2000" dirty="0">
                <a:latin typeface="+mj-lt"/>
                <a:hlinkClick r:id="rId2"/>
              </a:rPr>
              <a:t>https://www.youtube.com/watch?v=c47OQDNyBgg</a:t>
            </a:r>
            <a:r>
              <a:rPr lang="de-DE" sz="2000" dirty="0">
                <a:latin typeface="+mj-lt"/>
              </a:rPr>
              <a:t> </a:t>
            </a:r>
          </a:p>
          <a:p>
            <a:pPr marL="0" indent="0" algn="ctr">
              <a:buNone/>
            </a:pPr>
            <a:endParaRPr lang="de-DE" sz="2000" dirty="0">
              <a:latin typeface="+mj-lt"/>
            </a:endParaRPr>
          </a:p>
          <a:p>
            <a:pPr marL="0" indent="0">
              <a:buNone/>
            </a:pPr>
            <a:r>
              <a:rPr lang="de-DE" sz="2400" dirty="0">
                <a:latin typeface="+mj-lt"/>
              </a:rPr>
              <a:t>Dieses Video gibt weitere grundlegende Tipps, die den Einstieg und die Orientierung zu Beginn erleichtern: </a:t>
            </a:r>
          </a:p>
          <a:p>
            <a:pPr marL="0" indent="0">
              <a:buNone/>
            </a:pPr>
            <a:endParaRPr lang="de-DE" sz="2000" dirty="0">
              <a:latin typeface="+mj-lt"/>
            </a:endParaRPr>
          </a:p>
          <a:p>
            <a:pPr marL="0" indent="0" algn="ctr">
              <a:buNone/>
            </a:pPr>
            <a:r>
              <a:rPr lang="de-DE" sz="2000" dirty="0">
                <a:latin typeface="+mj-lt"/>
                <a:hlinkClick r:id="rId3"/>
              </a:rPr>
              <a:t>https://www.youtube.com/watch?v=aqJvDR0bDus</a:t>
            </a:r>
            <a:r>
              <a:rPr lang="de-DE" sz="2000" dirty="0">
                <a:latin typeface="+mj-lt"/>
              </a:rPr>
              <a:t> </a:t>
            </a:r>
          </a:p>
          <a:p>
            <a:pPr marL="0" indent="0">
              <a:buNone/>
            </a:pPr>
            <a:endParaRPr lang="de-DE" sz="2000" dirty="0">
              <a:latin typeface="+mj-lt"/>
            </a:endParaRPr>
          </a:p>
        </p:txBody>
      </p:sp>
      <p:pic>
        <p:nvPicPr>
          <p:cNvPr id="4" name="Grafik 3">
            <a:extLst>
              <a:ext uri="{FF2B5EF4-FFF2-40B4-BE49-F238E27FC236}">
                <a16:creationId xmlns:a16="http://schemas.microsoft.com/office/drawing/2014/main" id="{1DD96B9E-D1D0-0048-8E82-27FB575AAC57}"/>
              </a:ext>
            </a:extLst>
          </p:cNvPr>
          <p:cNvPicPr>
            <a:picLocks noChangeAspect="1"/>
          </p:cNvPicPr>
          <p:nvPr/>
        </p:nvPicPr>
        <p:blipFill>
          <a:blip r:embed="rId4">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23858893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BD577-58C9-084D-8CAD-C7AD785F9E61}"/>
              </a:ext>
            </a:extLst>
          </p:cNvPr>
          <p:cNvSpPr>
            <a:spLocks noGrp="1"/>
          </p:cNvSpPr>
          <p:nvPr>
            <p:ph type="title"/>
          </p:nvPr>
        </p:nvSpPr>
        <p:spPr/>
        <p:txBody>
          <a:bodyPr/>
          <a:lstStyle/>
          <a:p>
            <a:r>
              <a:rPr lang="de-DE" dirty="0"/>
              <a:t>Schritt 7 </a:t>
            </a:r>
            <a:r>
              <a:rPr lang="de-DE" dirty="0">
                <a:solidFill>
                  <a:schemeClr val="accent1">
                    <a:lumMod val="50000"/>
                  </a:schemeClr>
                </a:solidFill>
              </a:rPr>
              <a:t>Tipps und Orientierungen</a:t>
            </a:r>
          </a:p>
        </p:txBody>
      </p:sp>
      <p:sp>
        <p:nvSpPr>
          <p:cNvPr id="3" name="Inhaltsplatzhalter 2">
            <a:extLst>
              <a:ext uri="{FF2B5EF4-FFF2-40B4-BE49-F238E27FC236}">
                <a16:creationId xmlns:a16="http://schemas.microsoft.com/office/drawing/2014/main" id="{0774A060-49B7-0640-8B0A-1230C00EAB4C}"/>
              </a:ext>
            </a:extLst>
          </p:cNvPr>
          <p:cNvSpPr>
            <a:spLocks noGrp="1"/>
          </p:cNvSpPr>
          <p:nvPr>
            <p:ph idx="1"/>
          </p:nvPr>
        </p:nvSpPr>
        <p:spPr/>
        <p:txBody>
          <a:bodyPr>
            <a:normAutofit/>
          </a:bodyPr>
          <a:lstStyle/>
          <a:p>
            <a:pPr marL="0" indent="0">
              <a:buNone/>
            </a:pPr>
            <a:r>
              <a:rPr lang="de-DE" sz="2400" dirty="0">
                <a:latin typeface="+mj-lt"/>
              </a:rPr>
              <a:t>Außerdem können folgende grundlegende </a:t>
            </a:r>
            <a:r>
              <a:rPr lang="de-DE" sz="2400" b="1" dirty="0">
                <a:latin typeface="+mj-lt"/>
              </a:rPr>
              <a:t>Gestaltungsprinzipien</a:t>
            </a:r>
            <a:r>
              <a:rPr lang="de-DE" sz="2400" dirty="0">
                <a:latin typeface="+mj-lt"/>
              </a:rPr>
              <a:t> hilfreich sein: </a:t>
            </a:r>
          </a:p>
          <a:p>
            <a:pPr marL="0" indent="0">
              <a:buNone/>
            </a:pPr>
            <a:endParaRPr lang="de-DE" dirty="0">
              <a:latin typeface="+mj-lt"/>
            </a:endParaRPr>
          </a:p>
          <a:p>
            <a:r>
              <a:rPr lang="de-DE" sz="2000" b="1" dirty="0">
                <a:latin typeface="+mj-lt"/>
              </a:rPr>
              <a:t>Multimedia-Effekt: </a:t>
            </a:r>
            <a:r>
              <a:rPr lang="de-DE" sz="2000" dirty="0">
                <a:latin typeface="+mj-lt"/>
              </a:rPr>
              <a:t>Texte und Bilder kohärent kombiniert sind wirkungsvoller als beide Formen allein</a:t>
            </a:r>
          </a:p>
          <a:p>
            <a:r>
              <a:rPr lang="de-DE" sz="2000" b="1" dirty="0">
                <a:latin typeface="+mj-lt"/>
              </a:rPr>
              <a:t>Modalitäts-Effekt</a:t>
            </a:r>
            <a:r>
              <a:rPr lang="de-DE" sz="2000" dirty="0">
                <a:latin typeface="+mj-lt"/>
              </a:rPr>
              <a:t>: gesprochener Text in Kombination mit Bild wird als lernwirksamer eingestuft als geschriebener Text; CAVE: Flüchtigkeit des Wortes kann hinderlich sein</a:t>
            </a:r>
          </a:p>
          <a:p>
            <a:r>
              <a:rPr lang="de-DE" sz="2000" b="1" dirty="0">
                <a:latin typeface="+mj-lt"/>
              </a:rPr>
              <a:t>Split-Attention-Effekt: </a:t>
            </a:r>
            <a:r>
              <a:rPr lang="de-DE" sz="2000" dirty="0">
                <a:latin typeface="+mj-lt"/>
              </a:rPr>
              <a:t>Aufmerksamkeit sollte gleichzeitig auf Text und Bild gerichtet werden können, ohne dass das eine für das andere im Gedächtnis behalten werden muss</a:t>
            </a:r>
          </a:p>
          <a:p>
            <a:r>
              <a:rPr lang="de-DE" sz="2000" b="1" dirty="0">
                <a:latin typeface="+mj-lt"/>
              </a:rPr>
              <a:t>Kohärenz-Effekt: </a:t>
            </a:r>
            <a:r>
              <a:rPr lang="de-DE" sz="2000" dirty="0">
                <a:latin typeface="+mj-lt"/>
              </a:rPr>
              <a:t>überschüssige Details binden kognitive Kapazitäten, die dann für das Lernen fehlen</a:t>
            </a:r>
          </a:p>
          <a:p>
            <a:pPr marL="0" indent="0">
              <a:buNone/>
            </a:pPr>
            <a:endParaRPr lang="de-DE" dirty="0"/>
          </a:p>
        </p:txBody>
      </p:sp>
      <p:pic>
        <p:nvPicPr>
          <p:cNvPr id="4" name="Grafik 3">
            <a:extLst>
              <a:ext uri="{FF2B5EF4-FFF2-40B4-BE49-F238E27FC236}">
                <a16:creationId xmlns:a16="http://schemas.microsoft.com/office/drawing/2014/main" id="{97E7D755-CB12-4448-83AD-E752202EAACC}"/>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1710932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BD577-58C9-084D-8CAD-C7AD785F9E61}"/>
              </a:ext>
            </a:extLst>
          </p:cNvPr>
          <p:cNvSpPr>
            <a:spLocks noGrp="1"/>
          </p:cNvSpPr>
          <p:nvPr>
            <p:ph type="title"/>
          </p:nvPr>
        </p:nvSpPr>
        <p:spPr/>
        <p:txBody>
          <a:bodyPr/>
          <a:lstStyle/>
          <a:p>
            <a:r>
              <a:rPr lang="de-DE" dirty="0"/>
              <a:t>Schritt 7 </a:t>
            </a:r>
            <a:r>
              <a:rPr lang="de-DE" dirty="0">
                <a:solidFill>
                  <a:schemeClr val="accent1">
                    <a:lumMod val="50000"/>
                  </a:schemeClr>
                </a:solidFill>
              </a:rPr>
              <a:t>Tipps und Orientierungen</a:t>
            </a:r>
          </a:p>
        </p:txBody>
      </p:sp>
      <p:sp>
        <p:nvSpPr>
          <p:cNvPr id="3" name="Inhaltsplatzhalter 2">
            <a:extLst>
              <a:ext uri="{FF2B5EF4-FFF2-40B4-BE49-F238E27FC236}">
                <a16:creationId xmlns:a16="http://schemas.microsoft.com/office/drawing/2014/main" id="{0774A060-49B7-0640-8B0A-1230C00EAB4C}"/>
              </a:ext>
            </a:extLst>
          </p:cNvPr>
          <p:cNvSpPr>
            <a:spLocks noGrp="1"/>
          </p:cNvSpPr>
          <p:nvPr>
            <p:ph idx="1"/>
          </p:nvPr>
        </p:nvSpPr>
        <p:spPr/>
        <p:txBody>
          <a:bodyPr>
            <a:normAutofit/>
          </a:bodyPr>
          <a:lstStyle/>
          <a:p>
            <a:pPr marL="0" indent="0">
              <a:buNone/>
            </a:pPr>
            <a:r>
              <a:rPr lang="de-DE" sz="2400" dirty="0">
                <a:latin typeface="+mj-lt"/>
              </a:rPr>
              <a:t>Zum gemeinsamen Überlegen und Sammeln von Ideen könnt ihr ein Storyboard erstellen. Je nachdem, wie detailliert euer Storyboard ist, kann dies auch ein Skript ersetzen. </a:t>
            </a:r>
          </a:p>
          <a:p>
            <a:pPr marL="0" indent="0">
              <a:buNone/>
            </a:pPr>
            <a:endParaRPr lang="de-DE" sz="2400" dirty="0">
              <a:latin typeface="+mj-lt"/>
            </a:endParaRPr>
          </a:p>
          <a:p>
            <a:pPr marL="0" indent="0">
              <a:buNone/>
            </a:pPr>
            <a:r>
              <a:rPr lang="de-DE" sz="2400" dirty="0">
                <a:latin typeface="+mj-lt"/>
              </a:rPr>
              <a:t>Eine </a:t>
            </a:r>
            <a:r>
              <a:rPr lang="de-DE" sz="2400" b="1" dirty="0">
                <a:latin typeface="+mj-lt"/>
              </a:rPr>
              <a:t>Vorlage zum Ausdrucken für ein Storyboard </a:t>
            </a:r>
            <a:r>
              <a:rPr lang="de-DE" sz="2400" dirty="0">
                <a:latin typeface="+mj-lt"/>
              </a:rPr>
              <a:t>findet ihr </a:t>
            </a:r>
            <a:r>
              <a:rPr lang="de-DE" sz="2400" b="1" dirty="0">
                <a:latin typeface="+mj-lt"/>
              </a:rPr>
              <a:t>im Begleitordner </a:t>
            </a:r>
            <a:r>
              <a:rPr lang="de-DE" sz="2400" dirty="0">
                <a:latin typeface="+mj-lt"/>
              </a:rPr>
              <a:t>zum Kurs. </a:t>
            </a:r>
          </a:p>
          <a:p>
            <a:pPr marL="0" indent="0">
              <a:buNone/>
            </a:pPr>
            <a:endParaRPr lang="de-DE" dirty="0"/>
          </a:p>
        </p:txBody>
      </p:sp>
      <p:pic>
        <p:nvPicPr>
          <p:cNvPr id="4" name="Grafik 3">
            <a:extLst>
              <a:ext uri="{FF2B5EF4-FFF2-40B4-BE49-F238E27FC236}">
                <a16:creationId xmlns:a16="http://schemas.microsoft.com/office/drawing/2014/main" id="{97E7D755-CB12-4448-83AD-E752202EAACC}"/>
              </a:ext>
            </a:extLst>
          </p:cNvPr>
          <p:cNvPicPr>
            <a:picLocks noChangeAspect="1"/>
          </p:cNvPicPr>
          <p:nvPr/>
        </p:nvPicPr>
        <p:blipFill>
          <a:blip r:embed="rId2">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8256860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B2D022-03DB-5245-ACD1-922E66EF3C8A}"/>
              </a:ext>
            </a:extLst>
          </p:cNvPr>
          <p:cNvSpPr>
            <a:spLocks noGrp="1"/>
          </p:cNvSpPr>
          <p:nvPr>
            <p:ph type="title"/>
          </p:nvPr>
        </p:nvSpPr>
        <p:spPr/>
        <p:txBody>
          <a:bodyPr/>
          <a:lstStyle/>
          <a:p>
            <a:r>
              <a:rPr lang="de-DE" dirty="0"/>
              <a:t>Schritt 7 </a:t>
            </a:r>
            <a:r>
              <a:rPr lang="de-DE" dirty="0">
                <a:solidFill>
                  <a:schemeClr val="accent1">
                    <a:lumMod val="50000"/>
                  </a:schemeClr>
                </a:solidFill>
              </a:rPr>
              <a:t>Tipps und Orientierungen</a:t>
            </a:r>
          </a:p>
        </p:txBody>
      </p:sp>
      <p:sp>
        <p:nvSpPr>
          <p:cNvPr id="3" name="Inhaltsplatzhalter 2">
            <a:extLst>
              <a:ext uri="{FF2B5EF4-FFF2-40B4-BE49-F238E27FC236}">
                <a16:creationId xmlns:a16="http://schemas.microsoft.com/office/drawing/2014/main" id="{F285D1B6-0E2E-A14E-B773-AD2AA7C37D3B}"/>
              </a:ext>
            </a:extLst>
          </p:cNvPr>
          <p:cNvSpPr>
            <a:spLocks noGrp="1"/>
          </p:cNvSpPr>
          <p:nvPr>
            <p:ph idx="1"/>
          </p:nvPr>
        </p:nvSpPr>
        <p:spPr/>
        <p:txBody>
          <a:bodyPr/>
          <a:lstStyle/>
          <a:p>
            <a:pPr marL="0" indent="0">
              <a:buNone/>
            </a:pPr>
            <a:r>
              <a:rPr lang="de-DE" sz="2400" dirty="0">
                <a:latin typeface="+mj-lt"/>
              </a:rPr>
              <a:t>Wenn ihr euer Drehbuch überprüfen wollt, könnt könnt ihr folgende Liste von Qualitätsmerkmalen nutzen: </a:t>
            </a:r>
          </a:p>
          <a:p>
            <a:pPr marL="0" indent="0">
              <a:buNone/>
            </a:pPr>
            <a:endParaRPr lang="de-DE" sz="2400" dirty="0">
              <a:latin typeface="+mj-lt"/>
            </a:endParaRPr>
          </a:p>
          <a:p>
            <a:pPr marL="0" indent="0">
              <a:buNone/>
            </a:pPr>
            <a:r>
              <a:rPr lang="de-DE" sz="2000" dirty="0">
                <a:latin typeface="+mj-lt"/>
                <a:hlinkClick r:id="rId2"/>
              </a:rPr>
              <a:t>https://www.lernentrotzcorona.ch/Lernentrotzcorona/ErklaervideosQualitaetsmerkmaleBeurteilungskriterien</a:t>
            </a:r>
            <a:r>
              <a:rPr lang="de-DE" sz="2000" dirty="0">
                <a:latin typeface="+mj-lt"/>
              </a:rPr>
              <a:t> </a:t>
            </a:r>
          </a:p>
          <a:p>
            <a:pPr marL="0" indent="0">
              <a:buNone/>
            </a:pPr>
            <a:endParaRPr lang="de-DE" dirty="0">
              <a:latin typeface="+mj-lt"/>
            </a:endParaRPr>
          </a:p>
          <a:p>
            <a:pPr marL="0" indent="0">
              <a:buNone/>
            </a:pPr>
            <a:r>
              <a:rPr lang="de-DE" sz="2400" dirty="0">
                <a:latin typeface="+mj-lt"/>
              </a:rPr>
              <a:t>Nutzt an dieser Stelle auch gerne wieder den </a:t>
            </a:r>
            <a:r>
              <a:rPr lang="de-DE" sz="2400" b="1" dirty="0">
                <a:latin typeface="+mj-lt"/>
              </a:rPr>
              <a:t>gemeinsamen Austausch und diskutiert</a:t>
            </a:r>
            <a:r>
              <a:rPr lang="de-DE" sz="2400" dirty="0">
                <a:latin typeface="+mj-lt"/>
              </a:rPr>
              <a:t>, welche Aspekte am Skript noch verfeinert werden können. </a:t>
            </a:r>
          </a:p>
          <a:p>
            <a:pPr marL="0" indent="0">
              <a:buNone/>
            </a:pPr>
            <a:endParaRPr lang="de-DE" dirty="0"/>
          </a:p>
        </p:txBody>
      </p:sp>
      <p:pic>
        <p:nvPicPr>
          <p:cNvPr id="4" name="Grafik 3">
            <a:extLst>
              <a:ext uri="{FF2B5EF4-FFF2-40B4-BE49-F238E27FC236}">
                <a16:creationId xmlns:a16="http://schemas.microsoft.com/office/drawing/2014/main" id="{9C8B4564-BAAC-B340-8B51-77A123242C2E}"/>
              </a:ext>
            </a:extLst>
          </p:cNvPr>
          <p:cNvPicPr>
            <a:picLocks noChangeAspect="1"/>
          </p:cNvPicPr>
          <p:nvPr/>
        </p:nvPicPr>
        <p:blipFill>
          <a:blip r:embed="rId3">
            <a:alphaModFix amt="50000"/>
          </a:blip>
          <a:stretch>
            <a:fillRect/>
          </a:stretch>
        </p:blipFill>
        <p:spPr>
          <a:xfrm>
            <a:off x="10208620" y="180724"/>
            <a:ext cx="1825699" cy="829178"/>
          </a:xfrm>
          <a:prstGeom prst="rect">
            <a:avLst/>
          </a:prstGeom>
        </p:spPr>
      </p:pic>
    </p:spTree>
    <p:extLst>
      <p:ext uri="{BB962C8B-B14F-4D97-AF65-F5344CB8AC3E}">
        <p14:creationId xmlns:p14="http://schemas.microsoft.com/office/powerpoint/2010/main" val="370927204"/>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1515</Words>
  <Application>Microsoft Macintosh PowerPoint</Application>
  <PresentationFormat>Breitbild</PresentationFormat>
  <Paragraphs>193</Paragraphs>
  <Slides>28</Slides>
  <Notes>4</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28</vt:i4>
      </vt:variant>
    </vt:vector>
  </HeadingPairs>
  <TitlesOfParts>
    <vt:vector size="33" baseType="lpstr">
      <vt:lpstr>Arial</vt:lpstr>
      <vt:lpstr>Calibri</vt:lpstr>
      <vt:lpstr>Calibri Light</vt:lpstr>
      <vt:lpstr>Wingdings</vt:lpstr>
      <vt:lpstr>Office</vt:lpstr>
      <vt:lpstr>Erklärvideos für den  NaWi-Unterricht</vt:lpstr>
      <vt:lpstr>Inhaltsverzeichnis</vt:lpstr>
      <vt:lpstr>Schritt 7 Skript zur Umsetzung</vt:lpstr>
      <vt:lpstr>Schritt 7 Aufbau eines Drehbuchs</vt:lpstr>
      <vt:lpstr>Schritt 7 Art des Video</vt:lpstr>
      <vt:lpstr>Schritt 7 Tipps und Orientierungen</vt:lpstr>
      <vt:lpstr>Schritt 7 Tipps und Orientierungen</vt:lpstr>
      <vt:lpstr>Schritt 7 Tipps und Orientierungen</vt:lpstr>
      <vt:lpstr>Schritt 7 Tipps und Orientierungen</vt:lpstr>
      <vt:lpstr>Schritt 7 Beispiel</vt:lpstr>
      <vt:lpstr>Schritt 7 Erfahrungen</vt:lpstr>
      <vt:lpstr>Schritt 7 Erfahrungen</vt:lpstr>
      <vt:lpstr>Schritt 7 Checkliste</vt:lpstr>
      <vt:lpstr>Schritt 8 Drehplanung</vt:lpstr>
      <vt:lpstr>Schritt 8 Drehplanung </vt:lpstr>
      <vt:lpstr>Schritt 8 Tipps und Orientierungen </vt:lpstr>
      <vt:lpstr>Schritt 8 Tipps und Orientierungen</vt:lpstr>
      <vt:lpstr>Schritt 8 Beispiel</vt:lpstr>
      <vt:lpstr>Schritt 8 Checkliste</vt:lpstr>
      <vt:lpstr>Schritt 9 Erstellung / Dreh des Videos</vt:lpstr>
      <vt:lpstr>Schritt 9 Tipps und Orientierungen</vt:lpstr>
      <vt:lpstr>Schritt 9 Beispiel</vt:lpstr>
      <vt:lpstr>Schritt 9 Checkliste</vt:lpstr>
      <vt:lpstr>Schritt 10 Schnitt des Videos</vt:lpstr>
      <vt:lpstr>Schritt 10 Tipps und Orientierungen</vt:lpstr>
      <vt:lpstr>Schritt 10 Erfahrungen</vt:lpstr>
      <vt:lpstr>Schritt 10 Beispiel</vt:lpstr>
      <vt:lpstr>Schritt 10 Checkliste</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Erstellung eines Podcasts für den NaWi-Unterricht</dc:title>
  <dc:creator>leonauermann@googlemail.com</dc:creator>
  <cp:lastModifiedBy>Stefan Sorge</cp:lastModifiedBy>
  <cp:revision>45</cp:revision>
  <dcterms:created xsi:type="dcterms:W3CDTF">2021-11-23T10:28:11Z</dcterms:created>
  <dcterms:modified xsi:type="dcterms:W3CDTF">2023-07-21T14:39:35Z</dcterms:modified>
</cp:coreProperties>
</file>