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sldIdLst>
    <p:sldId id="333" r:id="rId2"/>
    <p:sldId id="256" r:id="rId3"/>
    <p:sldId id="273" r:id="rId4"/>
    <p:sldId id="315" r:id="rId5"/>
    <p:sldId id="257" r:id="rId6"/>
    <p:sldId id="262" r:id="rId7"/>
    <p:sldId id="317" r:id="rId8"/>
    <p:sldId id="265" r:id="rId9"/>
    <p:sldId id="266" r:id="rId10"/>
    <p:sldId id="259" r:id="rId11"/>
    <p:sldId id="263" r:id="rId12"/>
    <p:sldId id="258" r:id="rId13"/>
    <p:sldId id="270" r:id="rId14"/>
    <p:sldId id="318" r:id="rId15"/>
    <p:sldId id="260" r:id="rId16"/>
    <p:sldId id="268" r:id="rId17"/>
    <p:sldId id="319" r:id="rId18"/>
    <p:sldId id="311" r:id="rId19"/>
    <p:sldId id="302" r:id="rId20"/>
    <p:sldId id="271" r:id="rId21"/>
    <p:sldId id="320" r:id="rId22"/>
    <p:sldId id="272" r:id="rId23"/>
    <p:sldId id="274" r:id="rId24"/>
    <p:sldId id="284" r:id="rId25"/>
    <p:sldId id="280" r:id="rId26"/>
    <p:sldId id="283" r:id="rId27"/>
    <p:sldId id="275" r:id="rId28"/>
    <p:sldId id="281" r:id="rId29"/>
    <p:sldId id="304" r:id="rId30"/>
    <p:sldId id="285" r:id="rId31"/>
    <p:sldId id="323" r:id="rId32"/>
    <p:sldId id="331" r:id="rId33"/>
    <p:sldId id="332" r:id="rId34"/>
    <p:sldId id="276" r:id="rId35"/>
    <p:sldId id="282" r:id="rId36"/>
    <p:sldId id="291" r:id="rId37"/>
    <p:sldId id="334" r:id="rId38"/>
    <p:sldId id="301" r:id="rId39"/>
    <p:sldId id="277" r:id="rId4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4"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DA568A1-776B-E1D6-A69D-A47BB4049B69}" name="leonauermann@googlemail.com" initials="l" userId="8e408e767b42f49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ittlere Formatvorlage 4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14"/>
    <p:restoredTop sz="89762"/>
  </p:normalViewPr>
  <p:slideViewPr>
    <p:cSldViewPr snapToGrid="0" snapToObjects="1">
      <p:cViewPr varScale="1">
        <p:scale>
          <a:sx n="79" d="100"/>
          <a:sy n="79" d="100"/>
        </p:scale>
        <p:origin x="984" y="184"/>
      </p:cViewPr>
      <p:guideLst>
        <p:guide orient="horz" pos="1094"/>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E138E2-77E5-364F-A20E-F0ABCEC08B30}" type="datetimeFigureOut">
              <a:rPr lang="de-DE" smtClean="0"/>
              <a:t>21.07.23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7330CC-79CE-0449-99C8-E994824FE5CC}" type="slidenum">
              <a:rPr lang="de-DE" smtClean="0"/>
              <a:t>‹Nr.›</a:t>
            </a:fld>
            <a:endParaRPr lang="de-DE"/>
          </a:p>
        </p:txBody>
      </p:sp>
    </p:spTree>
    <p:extLst>
      <p:ext uri="{BB962C8B-B14F-4D97-AF65-F5344CB8AC3E}">
        <p14:creationId xmlns:p14="http://schemas.microsoft.com/office/powerpoint/2010/main" val="394957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a:t>
            </a:fld>
            <a:endParaRPr lang="de-DE"/>
          </a:p>
        </p:txBody>
      </p:sp>
    </p:spTree>
    <p:extLst>
      <p:ext uri="{BB962C8B-B14F-4D97-AF65-F5344CB8AC3E}">
        <p14:creationId xmlns:p14="http://schemas.microsoft.com/office/powerpoint/2010/main" val="296373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19</a:t>
            </a:fld>
            <a:endParaRPr lang="de-DE"/>
          </a:p>
        </p:txBody>
      </p:sp>
    </p:spTree>
    <p:extLst>
      <p:ext uri="{BB962C8B-B14F-4D97-AF65-F5344CB8AC3E}">
        <p14:creationId xmlns:p14="http://schemas.microsoft.com/office/powerpoint/2010/main" val="240173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21</a:t>
            </a:fld>
            <a:endParaRPr lang="de-DE"/>
          </a:p>
        </p:txBody>
      </p:sp>
    </p:spTree>
    <p:extLst>
      <p:ext uri="{BB962C8B-B14F-4D97-AF65-F5344CB8AC3E}">
        <p14:creationId xmlns:p14="http://schemas.microsoft.com/office/powerpoint/2010/main" val="1568667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22</a:t>
            </a:fld>
            <a:endParaRPr lang="de-DE"/>
          </a:p>
        </p:txBody>
      </p:sp>
    </p:spTree>
    <p:extLst>
      <p:ext uri="{BB962C8B-B14F-4D97-AF65-F5344CB8AC3E}">
        <p14:creationId xmlns:p14="http://schemas.microsoft.com/office/powerpoint/2010/main" val="1217775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23</a:t>
            </a:fld>
            <a:endParaRPr lang="de-DE"/>
          </a:p>
        </p:txBody>
      </p:sp>
    </p:spTree>
    <p:extLst>
      <p:ext uri="{BB962C8B-B14F-4D97-AF65-F5344CB8AC3E}">
        <p14:creationId xmlns:p14="http://schemas.microsoft.com/office/powerpoint/2010/main" val="984098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24</a:t>
            </a:fld>
            <a:endParaRPr lang="de-DE"/>
          </a:p>
        </p:txBody>
      </p:sp>
    </p:spTree>
    <p:extLst>
      <p:ext uri="{BB962C8B-B14F-4D97-AF65-F5344CB8AC3E}">
        <p14:creationId xmlns:p14="http://schemas.microsoft.com/office/powerpoint/2010/main" val="1768969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25</a:t>
            </a:fld>
            <a:endParaRPr lang="de-DE"/>
          </a:p>
        </p:txBody>
      </p:sp>
    </p:spTree>
    <p:extLst>
      <p:ext uri="{BB962C8B-B14F-4D97-AF65-F5344CB8AC3E}">
        <p14:creationId xmlns:p14="http://schemas.microsoft.com/office/powerpoint/2010/main" val="240710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27</a:t>
            </a:fld>
            <a:endParaRPr lang="de-DE"/>
          </a:p>
        </p:txBody>
      </p:sp>
    </p:spTree>
    <p:extLst>
      <p:ext uri="{BB962C8B-B14F-4D97-AF65-F5344CB8AC3E}">
        <p14:creationId xmlns:p14="http://schemas.microsoft.com/office/powerpoint/2010/main" val="5443663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28</a:t>
            </a:fld>
            <a:endParaRPr lang="de-DE"/>
          </a:p>
        </p:txBody>
      </p:sp>
    </p:spTree>
    <p:extLst>
      <p:ext uri="{BB962C8B-B14F-4D97-AF65-F5344CB8AC3E}">
        <p14:creationId xmlns:p14="http://schemas.microsoft.com/office/powerpoint/2010/main" val="13434660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29</a:t>
            </a:fld>
            <a:endParaRPr lang="de-DE"/>
          </a:p>
        </p:txBody>
      </p:sp>
    </p:spTree>
    <p:extLst>
      <p:ext uri="{BB962C8B-B14F-4D97-AF65-F5344CB8AC3E}">
        <p14:creationId xmlns:p14="http://schemas.microsoft.com/office/powerpoint/2010/main" val="4070348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31</a:t>
            </a:fld>
            <a:endParaRPr lang="de-DE"/>
          </a:p>
        </p:txBody>
      </p:sp>
    </p:spTree>
    <p:extLst>
      <p:ext uri="{BB962C8B-B14F-4D97-AF65-F5344CB8AC3E}">
        <p14:creationId xmlns:p14="http://schemas.microsoft.com/office/powerpoint/2010/main" val="343818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a:t>
            </a:fld>
            <a:endParaRPr lang="de-DE"/>
          </a:p>
        </p:txBody>
      </p:sp>
    </p:spTree>
    <p:extLst>
      <p:ext uri="{BB962C8B-B14F-4D97-AF65-F5344CB8AC3E}">
        <p14:creationId xmlns:p14="http://schemas.microsoft.com/office/powerpoint/2010/main" val="3604242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32</a:t>
            </a:fld>
            <a:endParaRPr lang="de-DE"/>
          </a:p>
        </p:txBody>
      </p:sp>
    </p:spTree>
    <p:extLst>
      <p:ext uri="{BB962C8B-B14F-4D97-AF65-F5344CB8AC3E}">
        <p14:creationId xmlns:p14="http://schemas.microsoft.com/office/powerpoint/2010/main" val="2529212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33</a:t>
            </a:fld>
            <a:endParaRPr lang="de-DE"/>
          </a:p>
        </p:txBody>
      </p:sp>
    </p:spTree>
    <p:extLst>
      <p:ext uri="{BB962C8B-B14F-4D97-AF65-F5344CB8AC3E}">
        <p14:creationId xmlns:p14="http://schemas.microsoft.com/office/powerpoint/2010/main" val="38460097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34</a:t>
            </a:fld>
            <a:endParaRPr lang="de-DE"/>
          </a:p>
        </p:txBody>
      </p:sp>
    </p:spTree>
    <p:extLst>
      <p:ext uri="{BB962C8B-B14F-4D97-AF65-F5344CB8AC3E}">
        <p14:creationId xmlns:p14="http://schemas.microsoft.com/office/powerpoint/2010/main" val="403431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35</a:t>
            </a:fld>
            <a:endParaRPr lang="de-DE"/>
          </a:p>
        </p:txBody>
      </p:sp>
    </p:spTree>
    <p:extLst>
      <p:ext uri="{BB962C8B-B14F-4D97-AF65-F5344CB8AC3E}">
        <p14:creationId xmlns:p14="http://schemas.microsoft.com/office/powerpoint/2010/main" val="4157595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36</a:t>
            </a:fld>
            <a:endParaRPr lang="de-DE"/>
          </a:p>
        </p:txBody>
      </p:sp>
    </p:spTree>
    <p:extLst>
      <p:ext uri="{BB962C8B-B14F-4D97-AF65-F5344CB8AC3E}">
        <p14:creationId xmlns:p14="http://schemas.microsoft.com/office/powerpoint/2010/main" val="17194019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37</a:t>
            </a:fld>
            <a:endParaRPr lang="de-DE"/>
          </a:p>
        </p:txBody>
      </p:sp>
    </p:spTree>
    <p:extLst>
      <p:ext uri="{BB962C8B-B14F-4D97-AF65-F5344CB8AC3E}">
        <p14:creationId xmlns:p14="http://schemas.microsoft.com/office/powerpoint/2010/main" val="4880992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38</a:t>
            </a:fld>
            <a:endParaRPr lang="de-DE"/>
          </a:p>
        </p:txBody>
      </p:sp>
    </p:spTree>
    <p:extLst>
      <p:ext uri="{BB962C8B-B14F-4D97-AF65-F5344CB8AC3E}">
        <p14:creationId xmlns:p14="http://schemas.microsoft.com/office/powerpoint/2010/main" val="9037966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39</a:t>
            </a:fld>
            <a:endParaRPr lang="de-DE"/>
          </a:p>
        </p:txBody>
      </p:sp>
    </p:spTree>
    <p:extLst>
      <p:ext uri="{BB962C8B-B14F-4D97-AF65-F5344CB8AC3E}">
        <p14:creationId xmlns:p14="http://schemas.microsoft.com/office/powerpoint/2010/main" val="3033203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4</a:t>
            </a:fld>
            <a:endParaRPr lang="de-DE"/>
          </a:p>
        </p:txBody>
      </p:sp>
    </p:spTree>
    <p:extLst>
      <p:ext uri="{BB962C8B-B14F-4D97-AF65-F5344CB8AC3E}">
        <p14:creationId xmlns:p14="http://schemas.microsoft.com/office/powerpoint/2010/main" val="4170135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11</a:t>
            </a:fld>
            <a:endParaRPr lang="de-DE"/>
          </a:p>
        </p:txBody>
      </p:sp>
    </p:spTree>
    <p:extLst>
      <p:ext uri="{BB962C8B-B14F-4D97-AF65-F5344CB8AC3E}">
        <p14:creationId xmlns:p14="http://schemas.microsoft.com/office/powerpoint/2010/main" val="340231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Weitere hilfreiche Fragen? </a:t>
            </a:r>
          </a:p>
        </p:txBody>
      </p:sp>
      <p:sp>
        <p:nvSpPr>
          <p:cNvPr id="4" name="Foliennummernplatzhalter 3"/>
          <p:cNvSpPr>
            <a:spLocks noGrp="1"/>
          </p:cNvSpPr>
          <p:nvPr>
            <p:ph type="sldNum" sz="quarter" idx="5"/>
          </p:nvPr>
        </p:nvSpPr>
        <p:spPr/>
        <p:txBody>
          <a:bodyPr/>
          <a:lstStyle/>
          <a:p>
            <a:fld id="{137330CC-79CE-0449-99C8-E994824FE5CC}" type="slidenum">
              <a:rPr lang="de-DE" smtClean="0"/>
              <a:t>13</a:t>
            </a:fld>
            <a:endParaRPr lang="de-DE"/>
          </a:p>
        </p:txBody>
      </p:sp>
    </p:spTree>
    <p:extLst>
      <p:ext uri="{BB962C8B-B14F-4D97-AF65-F5344CB8AC3E}">
        <p14:creationId xmlns:p14="http://schemas.microsoft.com/office/powerpoint/2010/main" val="2152048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Weitere hilfreiche Fragen? </a:t>
            </a:r>
          </a:p>
        </p:txBody>
      </p:sp>
      <p:sp>
        <p:nvSpPr>
          <p:cNvPr id="4" name="Foliennummernplatzhalter 3"/>
          <p:cNvSpPr>
            <a:spLocks noGrp="1"/>
          </p:cNvSpPr>
          <p:nvPr>
            <p:ph type="sldNum" sz="quarter" idx="5"/>
          </p:nvPr>
        </p:nvSpPr>
        <p:spPr/>
        <p:txBody>
          <a:bodyPr/>
          <a:lstStyle/>
          <a:p>
            <a:fld id="{137330CC-79CE-0449-99C8-E994824FE5CC}" type="slidenum">
              <a:rPr lang="de-DE" smtClean="0"/>
              <a:t>14</a:t>
            </a:fld>
            <a:endParaRPr lang="de-DE"/>
          </a:p>
        </p:txBody>
      </p:sp>
    </p:spTree>
    <p:extLst>
      <p:ext uri="{BB962C8B-B14F-4D97-AF65-F5344CB8AC3E}">
        <p14:creationId xmlns:p14="http://schemas.microsoft.com/office/powerpoint/2010/main" val="3393651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15</a:t>
            </a:fld>
            <a:endParaRPr lang="de-DE"/>
          </a:p>
        </p:txBody>
      </p:sp>
    </p:spTree>
    <p:extLst>
      <p:ext uri="{BB962C8B-B14F-4D97-AF65-F5344CB8AC3E}">
        <p14:creationId xmlns:p14="http://schemas.microsoft.com/office/powerpoint/2010/main" val="1155232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16</a:t>
            </a:fld>
            <a:endParaRPr lang="de-DE"/>
          </a:p>
        </p:txBody>
      </p:sp>
    </p:spTree>
    <p:extLst>
      <p:ext uri="{BB962C8B-B14F-4D97-AF65-F5344CB8AC3E}">
        <p14:creationId xmlns:p14="http://schemas.microsoft.com/office/powerpoint/2010/main" val="2011490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37330CC-79CE-0449-99C8-E994824FE5CC}" type="slidenum">
              <a:rPr lang="de-DE" smtClean="0"/>
              <a:t>17</a:t>
            </a:fld>
            <a:endParaRPr lang="de-DE"/>
          </a:p>
        </p:txBody>
      </p:sp>
    </p:spTree>
    <p:extLst>
      <p:ext uri="{BB962C8B-B14F-4D97-AF65-F5344CB8AC3E}">
        <p14:creationId xmlns:p14="http://schemas.microsoft.com/office/powerpoint/2010/main" val="3389354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81A261-9133-B74A-8C0C-790F941E0B2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307D2AE-FD27-0048-A558-44080CCA30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C242EC4-3E5B-1441-B4A5-C8E2D65DFC5A}"/>
              </a:ext>
            </a:extLst>
          </p:cNvPr>
          <p:cNvSpPr>
            <a:spLocks noGrp="1"/>
          </p:cNvSpPr>
          <p:nvPr>
            <p:ph type="dt" sz="half" idx="10"/>
          </p:nvPr>
        </p:nvSpPr>
        <p:spPr/>
        <p:txBody>
          <a:bodyPr/>
          <a:lstStyle/>
          <a:p>
            <a:fld id="{2FE043D5-61CC-B34C-9A3C-E79BCE457CBE}" type="datetime1">
              <a:rPr lang="de-DE" smtClean="0"/>
              <a:t>21.07.23</a:t>
            </a:fld>
            <a:endParaRPr lang="de-DE"/>
          </a:p>
        </p:txBody>
      </p:sp>
      <p:sp>
        <p:nvSpPr>
          <p:cNvPr id="5" name="Fußzeilenplatzhalter 4">
            <a:extLst>
              <a:ext uri="{FF2B5EF4-FFF2-40B4-BE49-F238E27FC236}">
                <a16:creationId xmlns:a16="http://schemas.microsoft.com/office/drawing/2014/main" id="{92BB65A6-D07C-8148-A718-0EB960DFF1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E2AA651-9F39-824F-B5ED-D25066C75FB3}"/>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411960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EF0010-652A-4F48-B26A-B4557D139F60}"/>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3858A521-A254-B04A-BBD6-77897163E5A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065043E-76DF-5D4B-A280-696D9FF8E2DF}"/>
              </a:ext>
            </a:extLst>
          </p:cNvPr>
          <p:cNvSpPr>
            <a:spLocks noGrp="1"/>
          </p:cNvSpPr>
          <p:nvPr>
            <p:ph type="dt" sz="half" idx="10"/>
          </p:nvPr>
        </p:nvSpPr>
        <p:spPr/>
        <p:txBody>
          <a:bodyPr/>
          <a:lstStyle/>
          <a:p>
            <a:fld id="{04A1F55B-7D2A-074C-B903-093A04B9DBB5}" type="datetime1">
              <a:rPr lang="de-DE" smtClean="0"/>
              <a:t>21.07.23</a:t>
            </a:fld>
            <a:endParaRPr lang="de-DE"/>
          </a:p>
        </p:txBody>
      </p:sp>
      <p:sp>
        <p:nvSpPr>
          <p:cNvPr id="5" name="Fußzeilenplatzhalter 4">
            <a:extLst>
              <a:ext uri="{FF2B5EF4-FFF2-40B4-BE49-F238E27FC236}">
                <a16:creationId xmlns:a16="http://schemas.microsoft.com/office/drawing/2014/main" id="{157BF49A-F04C-4B4D-899C-5CC2F5A044F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E5E4964-9755-A44B-8D05-7A78DDC04AE9}"/>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3423272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D3FA123-569B-ED44-823F-36E17F6BEF29}"/>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031E20BC-E93B-9740-9F3B-510B4711526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58A1DB0-BA35-4A41-83FC-B3BBAFC213C7}"/>
              </a:ext>
            </a:extLst>
          </p:cNvPr>
          <p:cNvSpPr>
            <a:spLocks noGrp="1"/>
          </p:cNvSpPr>
          <p:nvPr>
            <p:ph type="dt" sz="half" idx="10"/>
          </p:nvPr>
        </p:nvSpPr>
        <p:spPr/>
        <p:txBody>
          <a:bodyPr/>
          <a:lstStyle/>
          <a:p>
            <a:fld id="{B5DDD82F-1CC7-D746-8CB4-C516B6E53712}" type="datetime1">
              <a:rPr lang="de-DE" smtClean="0"/>
              <a:t>21.07.23</a:t>
            </a:fld>
            <a:endParaRPr lang="de-DE"/>
          </a:p>
        </p:txBody>
      </p:sp>
      <p:sp>
        <p:nvSpPr>
          <p:cNvPr id="5" name="Fußzeilenplatzhalter 4">
            <a:extLst>
              <a:ext uri="{FF2B5EF4-FFF2-40B4-BE49-F238E27FC236}">
                <a16:creationId xmlns:a16="http://schemas.microsoft.com/office/drawing/2014/main" id="{E0EDBA88-FFC5-F345-8B5A-843A5A248C7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431F476-0319-E441-8FD3-15042C71BB63}"/>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198982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CB8051-3CE2-FB45-8EBB-2C4577521F3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0AE1976-7BE5-D545-ABB7-8B0FA81A642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C5965AB-0167-924A-BE73-E13CF9FE56E5}"/>
              </a:ext>
            </a:extLst>
          </p:cNvPr>
          <p:cNvSpPr>
            <a:spLocks noGrp="1"/>
          </p:cNvSpPr>
          <p:nvPr>
            <p:ph type="dt" sz="half" idx="10"/>
          </p:nvPr>
        </p:nvSpPr>
        <p:spPr/>
        <p:txBody>
          <a:bodyPr/>
          <a:lstStyle/>
          <a:p>
            <a:fld id="{999A5750-B1F0-9B47-A4CA-D855FC049DB8}" type="datetime1">
              <a:rPr lang="de-DE" smtClean="0"/>
              <a:t>21.07.23</a:t>
            </a:fld>
            <a:endParaRPr lang="de-DE"/>
          </a:p>
        </p:txBody>
      </p:sp>
      <p:sp>
        <p:nvSpPr>
          <p:cNvPr id="5" name="Fußzeilenplatzhalter 4">
            <a:extLst>
              <a:ext uri="{FF2B5EF4-FFF2-40B4-BE49-F238E27FC236}">
                <a16:creationId xmlns:a16="http://schemas.microsoft.com/office/drawing/2014/main" id="{69A09402-367C-7547-9A9A-988B51E288A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6D7F00F-7C79-8446-8140-FF8813A7EC74}"/>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4098295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520687-CA34-0449-B51E-7FF3C96FF97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13024133-1376-3448-815F-34423036FC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463EA46-C49C-084D-928B-6D5D29031A5B}"/>
              </a:ext>
            </a:extLst>
          </p:cNvPr>
          <p:cNvSpPr>
            <a:spLocks noGrp="1"/>
          </p:cNvSpPr>
          <p:nvPr>
            <p:ph type="dt" sz="half" idx="10"/>
          </p:nvPr>
        </p:nvSpPr>
        <p:spPr/>
        <p:txBody>
          <a:bodyPr/>
          <a:lstStyle/>
          <a:p>
            <a:fld id="{FC33294C-CC42-ED4A-B097-967F59974B12}" type="datetime1">
              <a:rPr lang="de-DE" smtClean="0"/>
              <a:t>21.07.23</a:t>
            </a:fld>
            <a:endParaRPr lang="de-DE"/>
          </a:p>
        </p:txBody>
      </p:sp>
      <p:sp>
        <p:nvSpPr>
          <p:cNvPr id="5" name="Fußzeilenplatzhalter 4">
            <a:extLst>
              <a:ext uri="{FF2B5EF4-FFF2-40B4-BE49-F238E27FC236}">
                <a16:creationId xmlns:a16="http://schemas.microsoft.com/office/drawing/2014/main" id="{8BBCF826-C154-AD4E-BFBF-1B7DC6C422E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68429E6-D3BB-7046-BA3A-68D578571244}"/>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2360516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99B458-A753-3D42-B435-534D199E579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2043779-F40A-A24D-8BD0-93A88D74E59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8F563A6E-8A90-D344-8E3D-F564135E228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53287DC-A90D-3044-B2D0-D7B6CAE7882D}"/>
              </a:ext>
            </a:extLst>
          </p:cNvPr>
          <p:cNvSpPr>
            <a:spLocks noGrp="1"/>
          </p:cNvSpPr>
          <p:nvPr>
            <p:ph type="dt" sz="half" idx="10"/>
          </p:nvPr>
        </p:nvSpPr>
        <p:spPr/>
        <p:txBody>
          <a:bodyPr/>
          <a:lstStyle/>
          <a:p>
            <a:fld id="{607CCC38-4942-B149-A2C1-9D3E6D13CA51}" type="datetime1">
              <a:rPr lang="de-DE" smtClean="0"/>
              <a:t>21.07.23</a:t>
            </a:fld>
            <a:endParaRPr lang="de-DE"/>
          </a:p>
        </p:txBody>
      </p:sp>
      <p:sp>
        <p:nvSpPr>
          <p:cNvPr id="6" name="Fußzeilenplatzhalter 5">
            <a:extLst>
              <a:ext uri="{FF2B5EF4-FFF2-40B4-BE49-F238E27FC236}">
                <a16:creationId xmlns:a16="http://schemas.microsoft.com/office/drawing/2014/main" id="{04325AB8-58F4-AE44-8F61-1EE99EC65F2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2E425D2-532B-3F4F-84E8-ECF729E0D9A6}"/>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039837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5B73A3-C28D-AA4C-8F2C-E7D7E8E3135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90456E25-6BFB-4048-B403-E16A22FB10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51EE266-AEED-7F44-95A8-F11DE82043C9}"/>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7D01F93A-8E1F-5E45-A1F4-2B70178A8B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E6C12AA-F6C3-C044-9FA9-A7E679382C0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EC84F1B-C955-2642-8DA5-41BC84FCAAAD}"/>
              </a:ext>
            </a:extLst>
          </p:cNvPr>
          <p:cNvSpPr>
            <a:spLocks noGrp="1"/>
          </p:cNvSpPr>
          <p:nvPr>
            <p:ph type="dt" sz="half" idx="10"/>
          </p:nvPr>
        </p:nvSpPr>
        <p:spPr/>
        <p:txBody>
          <a:bodyPr/>
          <a:lstStyle/>
          <a:p>
            <a:fld id="{24F4E455-D199-BE47-897D-47D56CED18E2}" type="datetime1">
              <a:rPr lang="de-DE" smtClean="0"/>
              <a:t>21.07.23</a:t>
            </a:fld>
            <a:endParaRPr lang="de-DE"/>
          </a:p>
        </p:txBody>
      </p:sp>
      <p:sp>
        <p:nvSpPr>
          <p:cNvPr id="8" name="Fußzeilenplatzhalter 7">
            <a:extLst>
              <a:ext uri="{FF2B5EF4-FFF2-40B4-BE49-F238E27FC236}">
                <a16:creationId xmlns:a16="http://schemas.microsoft.com/office/drawing/2014/main" id="{AC35E64F-DDF7-544F-9B6B-C863C5B0689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94CC7735-B17A-674B-A5BF-F9AC96827546}"/>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70615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60A94-4EA6-2547-BE82-04A711792DC1}"/>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F6EC627-963C-AC42-85E8-D2CAF08B75AE}"/>
              </a:ext>
            </a:extLst>
          </p:cNvPr>
          <p:cNvSpPr>
            <a:spLocks noGrp="1"/>
          </p:cNvSpPr>
          <p:nvPr>
            <p:ph type="dt" sz="half" idx="10"/>
          </p:nvPr>
        </p:nvSpPr>
        <p:spPr/>
        <p:txBody>
          <a:bodyPr/>
          <a:lstStyle/>
          <a:p>
            <a:fld id="{49DCB7F9-6857-4C49-B7ED-46C18F0E3C6B}" type="datetime1">
              <a:rPr lang="de-DE" smtClean="0"/>
              <a:t>21.07.23</a:t>
            </a:fld>
            <a:endParaRPr lang="de-DE"/>
          </a:p>
        </p:txBody>
      </p:sp>
      <p:sp>
        <p:nvSpPr>
          <p:cNvPr id="4" name="Fußzeilenplatzhalter 3">
            <a:extLst>
              <a:ext uri="{FF2B5EF4-FFF2-40B4-BE49-F238E27FC236}">
                <a16:creationId xmlns:a16="http://schemas.microsoft.com/office/drawing/2014/main" id="{8770D9D0-FA4A-FE4D-8135-881229621C54}"/>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C9ED136-F20E-4E4D-B222-0AB776F04E19}"/>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043779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0BA9DD5E-07C7-194C-904F-187B841D1C1F}"/>
              </a:ext>
            </a:extLst>
          </p:cNvPr>
          <p:cNvSpPr>
            <a:spLocks noGrp="1"/>
          </p:cNvSpPr>
          <p:nvPr>
            <p:ph type="dt" sz="half" idx="10"/>
          </p:nvPr>
        </p:nvSpPr>
        <p:spPr/>
        <p:txBody>
          <a:bodyPr/>
          <a:lstStyle/>
          <a:p>
            <a:fld id="{87B37766-0E26-234A-8320-41A83E1B5777}" type="datetime1">
              <a:rPr lang="de-DE" smtClean="0"/>
              <a:t>21.07.23</a:t>
            </a:fld>
            <a:endParaRPr lang="de-DE"/>
          </a:p>
        </p:txBody>
      </p:sp>
      <p:sp>
        <p:nvSpPr>
          <p:cNvPr id="3" name="Fußzeilenplatzhalter 2">
            <a:extLst>
              <a:ext uri="{FF2B5EF4-FFF2-40B4-BE49-F238E27FC236}">
                <a16:creationId xmlns:a16="http://schemas.microsoft.com/office/drawing/2014/main" id="{EE8AD705-DE66-3F4C-B721-0E1A70C886C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A5AFD8D7-4FFE-7E4B-B686-4451D283D114}"/>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586602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F8B8BF-BBF1-FF44-9470-3AA243BEB20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3490E6C-0E24-CB49-9EF6-01DE51D754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EB9BF39C-721B-BB4B-B1D9-A70F890450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1F53AD7-A6B0-594E-BC6F-CBA49660EF53}"/>
              </a:ext>
            </a:extLst>
          </p:cNvPr>
          <p:cNvSpPr>
            <a:spLocks noGrp="1"/>
          </p:cNvSpPr>
          <p:nvPr>
            <p:ph type="dt" sz="half" idx="10"/>
          </p:nvPr>
        </p:nvSpPr>
        <p:spPr/>
        <p:txBody>
          <a:bodyPr/>
          <a:lstStyle/>
          <a:p>
            <a:fld id="{8EFA6A0B-917D-8B44-BA8B-01F0C279EC7D}" type="datetime1">
              <a:rPr lang="de-DE" smtClean="0"/>
              <a:t>21.07.23</a:t>
            </a:fld>
            <a:endParaRPr lang="de-DE"/>
          </a:p>
        </p:txBody>
      </p:sp>
      <p:sp>
        <p:nvSpPr>
          <p:cNvPr id="6" name="Fußzeilenplatzhalter 5">
            <a:extLst>
              <a:ext uri="{FF2B5EF4-FFF2-40B4-BE49-F238E27FC236}">
                <a16:creationId xmlns:a16="http://schemas.microsoft.com/office/drawing/2014/main" id="{2915750C-6B5C-2C45-AEBD-76DB7E9BC35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C780659-FBDF-8541-A2B4-75357ED06BF9}"/>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371636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BD7F98-A950-DC40-848F-3E432826C23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7D8AFA08-56F9-E942-A828-A415A1DC94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528278D-1F4D-8B4B-B8F3-1084A090E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BC5702E-7CAB-2548-A45C-D49F3871E182}"/>
              </a:ext>
            </a:extLst>
          </p:cNvPr>
          <p:cNvSpPr>
            <a:spLocks noGrp="1"/>
          </p:cNvSpPr>
          <p:nvPr>
            <p:ph type="dt" sz="half" idx="10"/>
          </p:nvPr>
        </p:nvSpPr>
        <p:spPr/>
        <p:txBody>
          <a:bodyPr/>
          <a:lstStyle/>
          <a:p>
            <a:fld id="{FE9866F1-02F3-2E4C-A612-823CA84FA75A}" type="datetime1">
              <a:rPr lang="de-DE" smtClean="0"/>
              <a:t>21.07.23</a:t>
            </a:fld>
            <a:endParaRPr lang="de-DE"/>
          </a:p>
        </p:txBody>
      </p:sp>
      <p:sp>
        <p:nvSpPr>
          <p:cNvPr id="6" name="Fußzeilenplatzhalter 5">
            <a:extLst>
              <a:ext uri="{FF2B5EF4-FFF2-40B4-BE49-F238E27FC236}">
                <a16:creationId xmlns:a16="http://schemas.microsoft.com/office/drawing/2014/main" id="{160982C3-8EED-5B47-8E5F-496B820E4F2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131B126-AA4A-6C4C-B32D-2ABAF8A56726}"/>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72034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B7C366A-8F65-E246-84A3-D68B406E72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82D9F5E-D165-0548-8552-EFAA0B78A6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A4B6D99-561E-4649-B8C0-E7D4EE2490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286766-E0F4-ED4C-8FA3-1123AB28F6BD}" type="datetime1">
              <a:rPr lang="de-DE" smtClean="0"/>
              <a:t>21.07.23</a:t>
            </a:fld>
            <a:endParaRPr lang="de-DE"/>
          </a:p>
        </p:txBody>
      </p:sp>
      <p:sp>
        <p:nvSpPr>
          <p:cNvPr id="5" name="Fußzeilenplatzhalter 4">
            <a:extLst>
              <a:ext uri="{FF2B5EF4-FFF2-40B4-BE49-F238E27FC236}">
                <a16:creationId xmlns:a16="http://schemas.microsoft.com/office/drawing/2014/main" id="{D4F8E12D-2F91-4144-8F48-2B18CB83C6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BF53599-1ABD-214E-9F90-CB8D2A091F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001F4-2860-6443-A9C4-3E8101DBADFC}" type="slidenum">
              <a:rPr lang="de-DE" smtClean="0"/>
              <a:t>‹Nr.›</a:t>
            </a:fld>
            <a:endParaRPr lang="de-DE"/>
          </a:p>
        </p:txBody>
      </p:sp>
    </p:spTree>
    <p:extLst>
      <p:ext uri="{BB962C8B-B14F-4D97-AF65-F5344CB8AC3E}">
        <p14:creationId xmlns:p14="http://schemas.microsoft.com/office/powerpoint/2010/main" val="115918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fachportal.lernnetz.de/sh/fachanforderungen.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1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fachportal.lernnetz.de/sh/faecher.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www.fachportal-paedagogik.de/literatur/produkte/fis_bildung/fis_bildung.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achportal.lernnetz.de/sh/faecher/fuer-alle-faecher/wissenswertes/linkseiten/articles/ps-mint.html" TargetMode="External"/><Relationship Id="rId2" Type="http://schemas.openxmlformats.org/officeDocument/2006/relationships/hyperlink" Target="https://17ziele.de/" TargetMode="Externa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447E952C-D0F0-BF43-842F-6C16174D719D}"/>
              </a:ext>
            </a:extLst>
          </p:cNvPr>
          <p:cNvSpPr>
            <a:spLocks noGrp="1"/>
          </p:cNvSpPr>
          <p:nvPr>
            <p:ph type="sldNum" sz="quarter" idx="12"/>
          </p:nvPr>
        </p:nvSpPr>
        <p:spPr/>
        <p:txBody>
          <a:bodyPr/>
          <a:lstStyle/>
          <a:p>
            <a:fld id="{805001F4-2860-6443-A9C4-3E8101DBADFC}" type="slidenum">
              <a:rPr lang="de-DE" smtClean="0"/>
              <a:t>1</a:t>
            </a:fld>
            <a:endParaRPr lang="de-DE"/>
          </a:p>
        </p:txBody>
      </p:sp>
      <p:pic>
        <p:nvPicPr>
          <p:cNvPr id="5" name="Grafik 4">
            <a:extLst>
              <a:ext uri="{FF2B5EF4-FFF2-40B4-BE49-F238E27FC236}">
                <a16:creationId xmlns:a16="http://schemas.microsoft.com/office/drawing/2014/main" id="{5967515A-A8CE-0C40-9123-3AF51A2CB56D}"/>
              </a:ext>
            </a:extLst>
          </p:cNvPr>
          <p:cNvPicPr>
            <a:picLocks noChangeAspect="1"/>
          </p:cNvPicPr>
          <p:nvPr/>
        </p:nvPicPr>
        <p:blipFill>
          <a:blip r:embed="rId2"/>
          <a:stretch>
            <a:fillRect/>
          </a:stretch>
        </p:blipFill>
        <p:spPr>
          <a:xfrm>
            <a:off x="956840" y="1094947"/>
            <a:ext cx="10278319" cy="4668105"/>
          </a:xfrm>
          <a:prstGeom prst="rect">
            <a:avLst/>
          </a:prstGeom>
        </p:spPr>
      </p:pic>
    </p:spTree>
    <p:extLst>
      <p:ext uri="{BB962C8B-B14F-4D97-AF65-F5344CB8AC3E}">
        <p14:creationId xmlns:p14="http://schemas.microsoft.com/office/powerpoint/2010/main" val="113528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E2F7F1-3880-AC4E-B483-4EE1AF51F278}"/>
              </a:ext>
            </a:extLst>
          </p:cNvPr>
          <p:cNvSpPr>
            <a:spLocks noGrp="1"/>
          </p:cNvSpPr>
          <p:nvPr>
            <p:ph type="title"/>
          </p:nvPr>
        </p:nvSpPr>
        <p:spPr/>
        <p:txBody>
          <a:bodyPr/>
          <a:lstStyle/>
          <a:p>
            <a:r>
              <a:rPr lang="de-DE" dirty="0"/>
              <a:t>Schritt 1 </a:t>
            </a:r>
            <a:r>
              <a:rPr lang="de-DE" i="1" dirty="0">
                <a:solidFill>
                  <a:schemeClr val="accent1">
                    <a:lumMod val="50000"/>
                  </a:schemeClr>
                </a:solidFill>
              </a:rPr>
              <a:t>Beispiel</a:t>
            </a:r>
            <a:endParaRPr lang="de-DE" i="1" dirty="0"/>
          </a:p>
        </p:txBody>
      </p:sp>
      <p:sp>
        <p:nvSpPr>
          <p:cNvPr id="3" name="Inhaltsplatzhalter 2">
            <a:extLst>
              <a:ext uri="{FF2B5EF4-FFF2-40B4-BE49-F238E27FC236}">
                <a16:creationId xmlns:a16="http://schemas.microsoft.com/office/drawing/2014/main" id="{AB7A7BED-5824-1044-980D-90676289D50A}"/>
              </a:ext>
            </a:extLst>
          </p:cNvPr>
          <p:cNvSpPr>
            <a:spLocks noGrp="1"/>
          </p:cNvSpPr>
          <p:nvPr>
            <p:ph idx="1"/>
          </p:nvPr>
        </p:nvSpPr>
        <p:spPr/>
        <p:txBody>
          <a:bodyPr/>
          <a:lstStyle/>
          <a:p>
            <a:pPr marL="0" indent="0">
              <a:buNone/>
            </a:pPr>
            <a:r>
              <a:rPr lang="de-DE" i="1" dirty="0">
                <a:latin typeface="+mj-lt"/>
              </a:rPr>
              <a:t>Wir entscheiden uns für folgende Thematik: </a:t>
            </a:r>
          </a:p>
          <a:p>
            <a:pPr marL="0" indent="0">
              <a:buNone/>
            </a:pPr>
            <a:endParaRPr lang="de-DE" dirty="0">
              <a:latin typeface="+mj-lt"/>
            </a:endParaRPr>
          </a:p>
          <a:p>
            <a:pPr marL="0" indent="0">
              <a:buNone/>
            </a:pPr>
            <a:endParaRPr lang="de-DE" dirty="0">
              <a:latin typeface="+mj-lt"/>
            </a:endParaRPr>
          </a:p>
          <a:p>
            <a:pPr marL="0" indent="0" algn="ctr">
              <a:buNone/>
            </a:pPr>
            <a:r>
              <a:rPr lang="de-DE" b="1" dirty="0">
                <a:latin typeface="+mj-lt"/>
              </a:rPr>
              <a:t>Was wäre, wenn es keine Kurzstreckenflüge mehr geben würde? </a:t>
            </a:r>
          </a:p>
        </p:txBody>
      </p:sp>
      <p:sp>
        <p:nvSpPr>
          <p:cNvPr id="4" name="Foliennummernplatzhalter 3">
            <a:extLst>
              <a:ext uri="{FF2B5EF4-FFF2-40B4-BE49-F238E27FC236}">
                <a16:creationId xmlns:a16="http://schemas.microsoft.com/office/drawing/2014/main" id="{4A75330A-C8FC-6040-AC55-B1A01A618A73}"/>
              </a:ext>
            </a:extLst>
          </p:cNvPr>
          <p:cNvSpPr>
            <a:spLocks noGrp="1"/>
          </p:cNvSpPr>
          <p:nvPr>
            <p:ph type="sldNum" sz="quarter" idx="12"/>
          </p:nvPr>
        </p:nvSpPr>
        <p:spPr/>
        <p:txBody>
          <a:bodyPr/>
          <a:lstStyle/>
          <a:p>
            <a:fld id="{805001F4-2860-6443-A9C4-3E8101DBADFC}" type="slidenum">
              <a:rPr lang="de-DE" smtClean="0"/>
              <a:t>10</a:t>
            </a:fld>
            <a:endParaRPr lang="de-DE"/>
          </a:p>
        </p:txBody>
      </p:sp>
      <p:pic>
        <p:nvPicPr>
          <p:cNvPr id="7" name="Grafik 6">
            <a:extLst>
              <a:ext uri="{FF2B5EF4-FFF2-40B4-BE49-F238E27FC236}">
                <a16:creationId xmlns:a16="http://schemas.microsoft.com/office/drawing/2014/main" id="{0D36DD70-8418-3D4B-A605-64EEF8EED5B7}"/>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015473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6B8BE6-C2C6-3F44-818E-3D12DDCBD34A}"/>
              </a:ext>
            </a:extLst>
          </p:cNvPr>
          <p:cNvSpPr>
            <a:spLocks noGrp="1"/>
          </p:cNvSpPr>
          <p:nvPr>
            <p:ph type="title"/>
          </p:nvPr>
        </p:nvSpPr>
        <p:spPr/>
        <p:txBody>
          <a:bodyPr/>
          <a:lstStyle/>
          <a:p>
            <a:r>
              <a:rPr lang="de-DE" dirty="0"/>
              <a:t>Schritt 1 </a:t>
            </a:r>
            <a:r>
              <a:rPr lang="de-DE" dirty="0">
                <a:solidFill>
                  <a:schemeClr val="accent1">
                    <a:lumMod val="50000"/>
                  </a:schemeClr>
                </a:solidFill>
              </a:rPr>
              <a:t>Checkliste</a:t>
            </a:r>
            <a:endParaRPr lang="de-DE" dirty="0"/>
          </a:p>
        </p:txBody>
      </p:sp>
      <p:graphicFrame>
        <p:nvGraphicFramePr>
          <p:cNvPr id="5" name="Tabelle 5">
            <a:extLst>
              <a:ext uri="{FF2B5EF4-FFF2-40B4-BE49-F238E27FC236}">
                <a16:creationId xmlns:a16="http://schemas.microsoft.com/office/drawing/2014/main" id="{D9F2BD23-E048-534E-82B4-FC03E08F7552}"/>
              </a:ext>
            </a:extLst>
          </p:cNvPr>
          <p:cNvGraphicFramePr>
            <a:graphicFrameLocks noGrp="1"/>
          </p:cNvGraphicFramePr>
          <p:nvPr>
            <p:extLst>
              <p:ext uri="{D42A27DB-BD31-4B8C-83A1-F6EECF244321}">
                <p14:modId xmlns:p14="http://schemas.microsoft.com/office/powerpoint/2010/main" val="3018267551"/>
              </p:ext>
            </p:extLst>
          </p:nvPr>
        </p:nvGraphicFramePr>
        <p:xfrm>
          <a:off x="696000" y="1761308"/>
          <a:ext cx="10800000" cy="3100252"/>
        </p:xfrm>
        <a:graphic>
          <a:graphicData uri="http://schemas.openxmlformats.org/drawingml/2006/table">
            <a:tbl>
              <a:tblPr firstRow="1" bandRow="1">
                <a:tableStyleId>{0505E3EF-67EA-436B-97B2-0124C06EBD24}</a:tableStyleId>
              </a:tblPr>
              <a:tblGrid>
                <a:gridCol w="360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gridCol w="1440000">
                  <a:extLst>
                    <a:ext uri="{9D8B030D-6E8A-4147-A177-3AD203B41FA5}">
                      <a16:colId xmlns:a16="http://schemas.microsoft.com/office/drawing/2014/main" val="2658645787"/>
                    </a:ext>
                  </a:extLst>
                </a:gridCol>
                <a:gridCol w="1440000">
                  <a:extLst>
                    <a:ext uri="{9D8B030D-6E8A-4147-A177-3AD203B41FA5}">
                      <a16:colId xmlns:a16="http://schemas.microsoft.com/office/drawing/2014/main" val="3650851009"/>
                    </a:ext>
                  </a:extLst>
                </a:gridCol>
                <a:gridCol w="1440000">
                  <a:extLst>
                    <a:ext uri="{9D8B030D-6E8A-4147-A177-3AD203B41FA5}">
                      <a16:colId xmlns:a16="http://schemas.microsoft.com/office/drawing/2014/main" val="298078878"/>
                    </a:ext>
                  </a:extLst>
                </a:gridCol>
              </a:tblGrid>
              <a:tr h="936172">
                <a:tc>
                  <a:txBody>
                    <a:bodyPr/>
                    <a:lstStyle/>
                    <a:p>
                      <a:pPr algn="ctr"/>
                      <a:r>
                        <a:rPr lang="de-DE" sz="3200" dirty="0"/>
                        <a:t>Schritt 1</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3282932240"/>
                  </a:ext>
                </a:extLst>
              </a:tr>
              <a:tr h="936172">
                <a:tc>
                  <a:txBody>
                    <a:bodyPr/>
                    <a:lstStyle/>
                    <a:p>
                      <a:pPr algn="ctr"/>
                      <a:endParaRPr lang="de-DE" sz="2000" i="1" dirty="0"/>
                    </a:p>
                    <a:p>
                      <a:pPr algn="ctr"/>
                      <a:r>
                        <a:rPr lang="de-DE" sz="2000" i="1" dirty="0">
                          <a:latin typeface="+mj-lt"/>
                        </a:rPr>
                        <a:t>Kernfragestellung ausgewählt</a:t>
                      </a:r>
                      <a:endParaRPr lang="de-DE" i="1" dirty="0">
                        <a:latin typeface="+mj-lt"/>
                      </a:endParaRPr>
                    </a:p>
                    <a:p>
                      <a:pPr marL="285750" indent="-285750" algn="ctr">
                        <a:buFontTx/>
                        <a:buChar char="-"/>
                      </a:pPr>
                      <a:endParaRPr lang="de-DE" dirty="0"/>
                    </a:p>
                  </a:txBody>
                  <a:tcP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1067551347"/>
                  </a:ext>
                </a:extLst>
              </a:tr>
              <a:tr h="936172">
                <a:tc>
                  <a:txBody>
                    <a:bodyPr/>
                    <a:lstStyle/>
                    <a:p>
                      <a:pPr algn="ctr"/>
                      <a:endParaRPr lang="de-DE" dirty="0"/>
                    </a:p>
                    <a:p>
                      <a:pPr algn="ctr"/>
                      <a:r>
                        <a:rPr lang="de-DE" sz="5400" dirty="0"/>
                        <a:t>✔️</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469671406"/>
                  </a:ext>
                </a:extLst>
              </a:tr>
            </a:tbl>
          </a:graphicData>
        </a:graphic>
      </p:graphicFrame>
      <p:sp>
        <p:nvSpPr>
          <p:cNvPr id="3" name="Foliennummernplatzhalter 2">
            <a:extLst>
              <a:ext uri="{FF2B5EF4-FFF2-40B4-BE49-F238E27FC236}">
                <a16:creationId xmlns:a16="http://schemas.microsoft.com/office/drawing/2014/main" id="{08D34FAD-A8B7-D447-856D-A605872E09B4}"/>
              </a:ext>
            </a:extLst>
          </p:cNvPr>
          <p:cNvSpPr>
            <a:spLocks noGrp="1"/>
          </p:cNvSpPr>
          <p:nvPr>
            <p:ph type="sldNum" sz="quarter" idx="12"/>
          </p:nvPr>
        </p:nvSpPr>
        <p:spPr/>
        <p:txBody>
          <a:bodyPr/>
          <a:lstStyle/>
          <a:p>
            <a:fld id="{805001F4-2860-6443-A9C4-3E8101DBADFC}" type="slidenum">
              <a:rPr lang="de-DE" smtClean="0"/>
              <a:t>11</a:t>
            </a:fld>
            <a:endParaRPr lang="de-DE"/>
          </a:p>
        </p:txBody>
      </p:sp>
      <p:pic>
        <p:nvPicPr>
          <p:cNvPr id="6" name="Grafik 5">
            <a:extLst>
              <a:ext uri="{FF2B5EF4-FFF2-40B4-BE49-F238E27FC236}">
                <a16:creationId xmlns:a16="http://schemas.microsoft.com/office/drawing/2014/main" id="{32B35504-321C-7348-A6F9-79345E339368}"/>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78713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260406-FAA6-6A44-B7E8-05355CD1D5D8}"/>
              </a:ext>
            </a:extLst>
          </p:cNvPr>
          <p:cNvSpPr>
            <a:spLocks noGrp="1"/>
          </p:cNvSpPr>
          <p:nvPr>
            <p:ph type="title"/>
          </p:nvPr>
        </p:nvSpPr>
        <p:spPr/>
        <p:txBody>
          <a:bodyPr/>
          <a:lstStyle/>
          <a:p>
            <a:r>
              <a:rPr lang="de-DE" dirty="0"/>
              <a:t>Schritt 2 </a:t>
            </a:r>
            <a:r>
              <a:rPr lang="de-DE" dirty="0">
                <a:solidFill>
                  <a:schemeClr val="accent1">
                    <a:lumMod val="50000"/>
                  </a:schemeClr>
                </a:solidFill>
              </a:rPr>
              <a:t>Zielgruppe definieren</a:t>
            </a:r>
          </a:p>
        </p:txBody>
      </p:sp>
      <p:sp>
        <p:nvSpPr>
          <p:cNvPr id="3" name="Inhaltsplatzhalter 2">
            <a:extLst>
              <a:ext uri="{FF2B5EF4-FFF2-40B4-BE49-F238E27FC236}">
                <a16:creationId xmlns:a16="http://schemas.microsoft.com/office/drawing/2014/main" id="{79B56DCD-9318-E140-B318-AD210C2A1B30}"/>
              </a:ext>
            </a:extLst>
          </p:cNvPr>
          <p:cNvSpPr>
            <a:spLocks noGrp="1"/>
          </p:cNvSpPr>
          <p:nvPr>
            <p:ph idx="1"/>
          </p:nvPr>
        </p:nvSpPr>
        <p:spPr/>
        <p:txBody>
          <a:bodyPr/>
          <a:lstStyle/>
          <a:p>
            <a:pPr marL="0" indent="0" algn="just">
              <a:buNone/>
            </a:pPr>
            <a:r>
              <a:rPr lang="de-DE" dirty="0">
                <a:latin typeface="+mj-lt"/>
              </a:rPr>
              <a:t>Legt fest, für welche </a:t>
            </a:r>
            <a:r>
              <a:rPr lang="de-DE" b="1" dirty="0">
                <a:latin typeface="+mj-lt"/>
              </a:rPr>
              <a:t>Klassenstufe</a:t>
            </a:r>
            <a:r>
              <a:rPr lang="de-DE" dirty="0">
                <a:latin typeface="+mj-lt"/>
              </a:rPr>
              <a:t> und welche </a:t>
            </a:r>
            <a:r>
              <a:rPr lang="de-DE" b="1" dirty="0">
                <a:latin typeface="+mj-lt"/>
              </a:rPr>
              <a:t>Schulform</a:t>
            </a:r>
            <a:r>
              <a:rPr lang="de-DE" dirty="0">
                <a:latin typeface="+mj-lt"/>
              </a:rPr>
              <a:t> das Lernprodukt erstellt werden soll. Die nächsten Schritte sollten unter Bezugnahme des konkreten Entwicklungsstandes der </a:t>
            </a:r>
            <a:r>
              <a:rPr lang="de-DE" dirty="0" err="1">
                <a:latin typeface="+mj-lt"/>
              </a:rPr>
              <a:t>Schüler:innen</a:t>
            </a:r>
            <a:r>
              <a:rPr lang="de-DE" dirty="0">
                <a:latin typeface="+mj-lt"/>
              </a:rPr>
              <a:t> durchgeführt werden. </a:t>
            </a:r>
          </a:p>
        </p:txBody>
      </p:sp>
      <p:sp>
        <p:nvSpPr>
          <p:cNvPr id="4" name="Foliennummernplatzhalter 3">
            <a:extLst>
              <a:ext uri="{FF2B5EF4-FFF2-40B4-BE49-F238E27FC236}">
                <a16:creationId xmlns:a16="http://schemas.microsoft.com/office/drawing/2014/main" id="{64B81BBB-3E10-DD4F-B238-979FF2864C19}"/>
              </a:ext>
            </a:extLst>
          </p:cNvPr>
          <p:cNvSpPr>
            <a:spLocks noGrp="1"/>
          </p:cNvSpPr>
          <p:nvPr>
            <p:ph type="sldNum" sz="quarter" idx="12"/>
          </p:nvPr>
        </p:nvSpPr>
        <p:spPr/>
        <p:txBody>
          <a:bodyPr/>
          <a:lstStyle/>
          <a:p>
            <a:fld id="{805001F4-2860-6443-A9C4-3E8101DBADFC}" type="slidenum">
              <a:rPr lang="de-DE" smtClean="0"/>
              <a:t>12</a:t>
            </a:fld>
            <a:endParaRPr lang="de-DE"/>
          </a:p>
        </p:txBody>
      </p:sp>
      <p:pic>
        <p:nvPicPr>
          <p:cNvPr id="7" name="Grafik 6">
            <a:extLst>
              <a:ext uri="{FF2B5EF4-FFF2-40B4-BE49-F238E27FC236}">
                <a16:creationId xmlns:a16="http://schemas.microsoft.com/office/drawing/2014/main" id="{B1B6541A-A0E4-DC41-9E9C-6AA0961BCE61}"/>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551317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55E41-04B7-4840-87EF-2DA3B2819DCA}"/>
              </a:ext>
            </a:extLst>
          </p:cNvPr>
          <p:cNvSpPr>
            <a:spLocks noGrp="1"/>
          </p:cNvSpPr>
          <p:nvPr>
            <p:ph type="title"/>
          </p:nvPr>
        </p:nvSpPr>
        <p:spPr/>
        <p:txBody>
          <a:bodyPr/>
          <a:lstStyle/>
          <a:p>
            <a:r>
              <a:rPr lang="de-DE" dirty="0"/>
              <a:t>Schritt 2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C0E8B41-97F6-7748-AC73-6ADFC3E43001}"/>
              </a:ext>
            </a:extLst>
          </p:cNvPr>
          <p:cNvSpPr>
            <a:spLocks noGrp="1"/>
          </p:cNvSpPr>
          <p:nvPr>
            <p:ph idx="1"/>
          </p:nvPr>
        </p:nvSpPr>
        <p:spPr/>
        <p:txBody>
          <a:bodyPr>
            <a:normAutofit/>
          </a:bodyPr>
          <a:lstStyle/>
          <a:p>
            <a:pPr marL="0" indent="0">
              <a:buNone/>
            </a:pPr>
            <a:r>
              <a:rPr lang="de-DE" i="1" dirty="0">
                <a:latin typeface="+mj-lt"/>
              </a:rPr>
              <a:t>Frage zur Orientierung: </a:t>
            </a:r>
            <a:endParaRPr lang="de-DE" dirty="0">
              <a:latin typeface="+mj-lt"/>
            </a:endParaRPr>
          </a:p>
          <a:p>
            <a:r>
              <a:rPr lang="de-DE" dirty="0">
                <a:latin typeface="+mj-lt"/>
              </a:rPr>
              <a:t>Wollt ihr das Lernprodukt gerne auf Basis eines differenzierten oder weniger differenzierten Entwicklungsstands aufbauen? </a:t>
            </a:r>
          </a:p>
          <a:p>
            <a:pPr marL="0" indent="0">
              <a:buNone/>
            </a:pPr>
            <a:endParaRPr lang="de-DE" dirty="0">
              <a:latin typeface="+mj-lt"/>
            </a:endParaRPr>
          </a:p>
          <a:p>
            <a:pPr marL="0" indent="0" algn="just">
              <a:buNone/>
            </a:pPr>
            <a:r>
              <a:rPr lang="de-DE" dirty="0">
                <a:latin typeface="+mj-lt"/>
              </a:rPr>
              <a:t>Orientierung zum Entwicklungsstand findet ihr in den jeweiligen Fachanforderungen der Fächer bzw. für das Fach Naturwissenschaften. </a:t>
            </a:r>
          </a:p>
          <a:p>
            <a:pPr marL="0" indent="0" algn="just">
              <a:buNone/>
            </a:pPr>
            <a:r>
              <a:rPr lang="de-DE" dirty="0">
                <a:latin typeface="+mj-lt"/>
              </a:rPr>
              <a:t>Link zu den Fachanforderungen: </a:t>
            </a:r>
          </a:p>
          <a:p>
            <a:pPr algn="just"/>
            <a:r>
              <a:rPr lang="de-DE" sz="1800" dirty="0">
                <a:latin typeface="+mj-lt"/>
                <a:hlinkClick r:id="rId3"/>
              </a:rPr>
              <a:t>https://fachportal.lernnetz.de/sh/fachanforderungen.html</a:t>
            </a:r>
            <a:r>
              <a:rPr lang="de-DE" sz="1800" dirty="0">
                <a:latin typeface="+mj-lt"/>
              </a:rPr>
              <a:t> </a:t>
            </a:r>
          </a:p>
          <a:p>
            <a:pPr marL="0" indent="0">
              <a:buNone/>
            </a:pPr>
            <a:endParaRPr lang="de-DE" dirty="0">
              <a:latin typeface="+mj-lt"/>
            </a:endParaRPr>
          </a:p>
        </p:txBody>
      </p:sp>
      <p:sp>
        <p:nvSpPr>
          <p:cNvPr id="4" name="Foliennummernplatzhalter 3">
            <a:extLst>
              <a:ext uri="{FF2B5EF4-FFF2-40B4-BE49-F238E27FC236}">
                <a16:creationId xmlns:a16="http://schemas.microsoft.com/office/drawing/2014/main" id="{FD64C5F2-8127-304D-8777-ACB4765AFA90}"/>
              </a:ext>
            </a:extLst>
          </p:cNvPr>
          <p:cNvSpPr>
            <a:spLocks noGrp="1"/>
          </p:cNvSpPr>
          <p:nvPr>
            <p:ph type="sldNum" sz="quarter" idx="12"/>
          </p:nvPr>
        </p:nvSpPr>
        <p:spPr/>
        <p:txBody>
          <a:bodyPr/>
          <a:lstStyle/>
          <a:p>
            <a:fld id="{805001F4-2860-6443-A9C4-3E8101DBADFC}" type="slidenum">
              <a:rPr lang="de-DE" smtClean="0"/>
              <a:t>13</a:t>
            </a:fld>
            <a:endParaRPr lang="de-DE"/>
          </a:p>
        </p:txBody>
      </p:sp>
      <p:pic>
        <p:nvPicPr>
          <p:cNvPr id="7" name="Grafik 6">
            <a:extLst>
              <a:ext uri="{FF2B5EF4-FFF2-40B4-BE49-F238E27FC236}">
                <a16:creationId xmlns:a16="http://schemas.microsoft.com/office/drawing/2014/main" id="{0D6E27DB-C5D2-C748-A831-D67711938E45}"/>
              </a:ext>
            </a:extLst>
          </p:cNvPr>
          <p:cNvPicPr>
            <a:picLocks noChangeAspect="1"/>
          </p:cNvPicPr>
          <p:nvPr/>
        </p:nvPicPr>
        <p:blipFill>
          <a:blip r:embed="rId4">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421441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55E41-04B7-4840-87EF-2DA3B2819DCA}"/>
              </a:ext>
            </a:extLst>
          </p:cNvPr>
          <p:cNvSpPr>
            <a:spLocks noGrp="1"/>
          </p:cNvSpPr>
          <p:nvPr>
            <p:ph type="title"/>
          </p:nvPr>
        </p:nvSpPr>
        <p:spPr/>
        <p:txBody>
          <a:bodyPr/>
          <a:lstStyle/>
          <a:p>
            <a:r>
              <a:rPr lang="de-DE" dirty="0"/>
              <a:t>Schritt 2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C0E8B41-97F6-7748-AC73-6ADFC3E43001}"/>
              </a:ext>
            </a:extLst>
          </p:cNvPr>
          <p:cNvSpPr>
            <a:spLocks noGrp="1"/>
          </p:cNvSpPr>
          <p:nvPr>
            <p:ph idx="1"/>
          </p:nvPr>
        </p:nvSpPr>
        <p:spPr/>
        <p:txBody>
          <a:bodyPr>
            <a:normAutofit/>
          </a:bodyPr>
          <a:lstStyle/>
          <a:p>
            <a:pPr marL="0" indent="0">
              <a:buNone/>
            </a:pPr>
            <a:r>
              <a:rPr lang="de-DE" i="1" dirty="0">
                <a:latin typeface="+mj-lt"/>
              </a:rPr>
              <a:t>Erfahrung: </a:t>
            </a:r>
          </a:p>
          <a:p>
            <a:pPr marL="0" indent="0">
              <a:buNone/>
            </a:pPr>
            <a:endParaRPr lang="de-DE" dirty="0">
              <a:latin typeface="+mj-lt"/>
            </a:endParaRPr>
          </a:p>
          <a:p>
            <a:pPr marL="0" indent="0">
              <a:buNone/>
            </a:pPr>
            <a:r>
              <a:rPr lang="de-DE" dirty="0">
                <a:latin typeface="+mj-lt"/>
              </a:rPr>
              <a:t>Das Einschätzen des Entwicklungsstands und die daraus resultierende zu generierende Schwierigkeit des Lernprodukt ist nicht ganz leicht. Ggfs. kann die Zielgruppe auch nach Erarbeiten der Inhalte angepasst werden (Schritt 5).  </a:t>
            </a:r>
          </a:p>
        </p:txBody>
      </p:sp>
      <p:sp>
        <p:nvSpPr>
          <p:cNvPr id="4" name="Foliennummernplatzhalter 3">
            <a:extLst>
              <a:ext uri="{FF2B5EF4-FFF2-40B4-BE49-F238E27FC236}">
                <a16:creationId xmlns:a16="http://schemas.microsoft.com/office/drawing/2014/main" id="{FD64C5F2-8127-304D-8777-ACB4765AFA90}"/>
              </a:ext>
            </a:extLst>
          </p:cNvPr>
          <p:cNvSpPr>
            <a:spLocks noGrp="1"/>
          </p:cNvSpPr>
          <p:nvPr>
            <p:ph type="sldNum" sz="quarter" idx="12"/>
          </p:nvPr>
        </p:nvSpPr>
        <p:spPr/>
        <p:txBody>
          <a:bodyPr/>
          <a:lstStyle/>
          <a:p>
            <a:fld id="{805001F4-2860-6443-A9C4-3E8101DBADFC}" type="slidenum">
              <a:rPr lang="de-DE" smtClean="0"/>
              <a:t>14</a:t>
            </a:fld>
            <a:endParaRPr lang="de-DE"/>
          </a:p>
        </p:txBody>
      </p:sp>
      <p:pic>
        <p:nvPicPr>
          <p:cNvPr id="7" name="Grafik 6">
            <a:extLst>
              <a:ext uri="{FF2B5EF4-FFF2-40B4-BE49-F238E27FC236}">
                <a16:creationId xmlns:a16="http://schemas.microsoft.com/office/drawing/2014/main" id="{0851B4FC-92CC-694D-B2A5-692BA3BA40A8}"/>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354925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5E912A-D5CB-8748-8A13-07354637B066}"/>
              </a:ext>
            </a:extLst>
          </p:cNvPr>
          <p:cNvSpPr>
            <a:spLocks noGrp="1"/>
          </p:cNvSpPr>
          <p:nvPr>
            <p:ph type="title"/>
          </p:nvPr>
        </p:nvSpPr>
        <p:spPr/>
        <p:txBody>
          <a:bodyPr/>
          <a:lstStyle/>
          <a:p>
            <a:r>
              <a:rPr lang="de-DE" dirty="0"/>
              <a:t>Schritt 2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E5E1081E-016E-5C45-9C84-7BC003103690}"/>
              </a:ext>
            </a:extLst>
          </p:cNvPr>
          <p:cNvSpPr>
            <a:spLocks noGrp="1"/>
          </p:cNvSpPr>
          <p:nvPr>
            <p:ph idx="1"/>
          </p:nvPr>
        </p:nvSpPr>
        <p:spPr/>
        <p:txBody>
          <a:bodyPr/>
          <a:lstStyle/>
          <a:p>
            <a:pPr marL="0" indent="0" algn="just">
              <a:buNone/>
            </a:pPr>
            <a:r>
              <a:rPr lang="de-DE" i="1" dirty="0">
                <a:latin typeface="+mj-lt"/>
              </a:rPr>
              <a:t>Wir entscheiden uns für folgende Klassenstufe: </a:t>
            </a:r>
          </a:p>
          <a:p>
            <a:pPr marL="0" indent="0" algn="just">
              <a:buNone/>
            </a:pPr>
            <a:endParaRPr lang="de-DE" dirty="0">
              <a:latin typeface="+mj-lt"/>
            </a:endParaRPr>
          </a:p>
          <a:p>
            <a:pPr marL="0" indent="0" algn="just">
              <a:buNone/>
            </a:pPr>
            <a:r>
              <a:rPr lang="de-DE" dirty="0">
                <a:latin typeface="+mj-lt"/>
              </a:rPr>
              <a:t>Lernprodukt mit dem Thema „Was wäre, wenn es keine Kurzstreckenflüge mehr geben würde?“ für die </a:t>
            </a:r>
            <a:r>
              <a:rPr lang="de-DE" b="1" dirty="0">
                <a:latin typeface="+mj-lt"/>
              </a:rPr>
              <a:t>9. - 10. Klasse (Übergang Sekundarstufe 1 zu Sekundarstufe 2)</a:t>
            </a:r>
            <a:r>
              <a:rPr lang="de-DE" dirty="0">
                <a:latin typeface="+mj-lt"/>
              </a:rPr>
              <a:t>. </a:t>
            </a:r>
          </a:p>
          <a:p>
            <a:pPr marL="0" indent="0" algn="just">
              <a:buNone/>
            </a:pPr>
            <a:r>
              <a:rPr lang="de-DE" dirty="0">
                <a:latin typeface="+mj-lt"/>
              </a:rPr>
              <a:t>Es kann somit davon ausgegangen werden, dass erste Kenntnisse aus den naturwissenschaftlichen Fächern vorliegen (z. B. Geschwindigkeit und Energiebegriff aus der Physik).</a:t>
            </a:r>
          </a:p>
        </p:txBody>
      </p:sp>
      <p:sp>
        <p:nvSpPr>
          <p:cNvPr id="4" name="Foliennummernplatzhalter 3">
            <a:extLst>
              <a:ext uri="{FF2B5EF4-FFF2-40B4-BE49-F238E27FC236}">
                <a16:creationId xmlns:a16="http://schemas.microsoft.com/office/drawing/2014/main" id="{EFCEACBC-6079-D24A-94BE-197F4B6657B5}"/>
              </a:ext>
            </a:extLst>
          </p:cNvPr>
          <p:cNvSpPr>
            <a:spLocks noGrp="1"/>
          </p:cNvSpPr>
          <p:nvPr>
            <p:ph type="sldNum" sz="quarter" idx="12"/>
          </p:nvPr>
        </p:nvSpPr>
        <p:spPr/>
        <p:txBody>
          <a:bodyPr/>
          <a:lstStyle/>
          <a:p>
            <a:fld id="{805001F4-2860-6443-A9C4-3E8101DBADFC}" type="slidenum">
              <a:rPr lang="de-DE" smtClean="0"/>
              <a:t>15</a:t>
            </a:fld>
            <a:endParaRPr lang="de-DE" dirty="0"/>
          </a:p>
        </p:txBody>
      </p:sp>
      <p:pic>
        <p:nvPicPr>
          <p:cNvPr id="6" name="Grafik 5">
            <a:extLst>
              <a:ext uri="{FF2B5EF4-FFF2-40B4-BE49-F238E27FC236}">
                <a16:creationId xmlns:a16="http://schemas.microsoft.com/office/drawing/2014/main" id="{4D2D84A4-D6D5-1147-8D3E-1C576C352BF1}"/>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694271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6B8BE6-C2C6-3F44-818E-3D12DDCBD34A}"/>
              </a:ext>
            </a:extLst>
          </p:cNvPr>
          <p:cNvSpPr>
            <a:spLocks noGrp="1"/>
          </p:cNvSpPr>
          <p:nvPr>
            <p:ph type="title"/>
          </p:nvPr>
        </p:nvSpPr>
        <p:spPr/>
        <p:txBody>
          <a:bodyPr/>
          <a:lstStyle/>
          <a:p>
            <a:r>
              <a:rPr lang="de-DE" dirty="0"/>
              <a:t>Schritt 2 </a:t>
            </a:r>
            <a:r>
              <a:rPr lang="de-DE" dirty="0">
                <a:solidFill>
                  <a:schemeClr val="accent1">
                    <a:lumMod val="50000"/>
                  </a:schemeClr>
                </a:solidFill>
              </a:rPr>
              <a:t>Checkliste</a:t>
            </a:r>
            <a:endParaRPr lang="de-DE" dirty="0"/>
          </a:p>
        </p:txBody>
      </p:sp>
      <p:graphicFrame>
        <p:nvGraphicFramePr>
          <p:cNvPr id="5" name="Tabelle 5">
            <a:extLst>
              <a:ext uri="{FF2B5EF4-FFF2-40B4-BE49-F238E27FC236}">
                <a16:creationId xmlns:a16="http://schemas.microsoft.com/office/drawing/2014/main" id="{D9F2BD23-E048-534E-82B4-FC03E08F7552}"/>
              </a:ext>
            </a:extLst>
          </p:cNvPr>
          <p:cNvGraphicFramePr>
            <a:graphicFrameLocks noGrp="1"/>
          </p:cNvGraphicFramePr>
          <p:nvPr>
            <p:extLst>
              <p:ext uri="{D42A27DB-BD31-4B8C-83A1-F6EECF244321}">
                <p14:modId xmlns:p14="http://schemas.microsoft.com/office/powerpoint/2010/main" val="4036880685"/>
              </p:ext>
            </p:extLst>
          </p:nvPr>
        </p:nvGraphicFramePr>
        <p:xfrm>
          <a:off x="696000" y="1761308"/>
          <a:ext cx="10800000" cy="3100252"/>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360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gridCol w="1440000">
                  <a:extLst>
                    <a:ext uri="{9D8B030D-6E8A-4147-A177-3AD203B41FA5}">
                      <a16:colId xmlns:a16="http://schemas.microsoft.com/office/drawing/2014/main" val="2658645787"/>
                    </a:ext>
                  </a:extLst>
                </a:gridCol>
                <a:gridCol w="1440000">
                  <a:extLst>
                    <a:ext uri="{9D8B030D-6E8A-4147-A177-3AD203B41FA5}">
                      <a16:colId xmlns:a16="http://schemas.microsoft.com/office/drawing/2014/main" val="3650851009"/>
                    </a:ext>
                  </a:extLst>
                </a:gridCol>
                <a:gridCol w="1440000">
                  <a:extLst>
                    <a:ext uri="{9D8B030D-6E8A-4147-A177-3AD203B41FA5}">
                      <a16:colId xmlns:a16="http://schemas.microsoft.com/office/drawing/2014/main" val="298078878"/>
                    </a:ext>
                  </a:extLst>
                </a:gridCol>
              </a:tblGrid>
              <a:tr h="936172">
                <a:tc>
                  <a:txBody>
                    <a:bodyPr/>
                    <a:lstStyle/>
                    <a:p>
                      <a:pPr algn="ctr"/>
                      <a:r>
                        <a:rPr lang="de-DE" sz="3200" dirty="0"/>
                        <a:t>1</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Schritt 2</a:t>
                      </a:r>
                    </a:p>
                  </a:txBody>
                  <a:tcPr anchor="ctr">
                    <a:solidFill>
                      <a:schemeClr val="bg2">
                        <a:lumMod val="90000"/>
                      </a:schemeClr>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3282932240"/>
                  </a:ext>
                </a:extLst>
              </a:tr>
              <a:tr h="936172">
                <a:tc>
                  <a:txBody>
                    <a:bodyPr/>
                    <a:lstStyle/>
                    <a:p>
                      <a:r>
                        <a:rPr lang="de-DE" dirty="0"/>
                        <a:t> </a:t>
                      </a:r>
                    </a:p>
                    <a:p>
                      <a:pPr marL="285750" indent="-285750">
                        <a:buFontTx/>
                        <a:buChar char="-"/>
                      </a:pPr>
                      <a:endParaRPr lang="de-DE" dirty="0"/>
                    </a:p>
                  </a:txBody>
                  <a:tcPr>
                    <a:solidFill>
                      <a:schemeClr val="accent6">
                        <a:lumMod val="20000"/>
                        <a:lumOff val="80000"/>
                      </a:schemeClr>
                    </a:solidFill>
                  </a:tcPr>
                </a:tc>
                <a:tc>
                  <a:txBody>
                    <a:bodyPr/>
                    <a:lstStyle/>
                    <a:p>
                      <a:pPr algn="ctr"/>
                      <a:endParaRPr lang="de-DE" sz="2000" i="1" dirty="0"/>
                    </a:p>
                    <a:p>
                      <a:pPr algn="ctr"/>
                      <a:r>
                        <a:rPr lang="de-DE" sz="2000" i="1" dirty="0">
                          <a:latin typeface="+mj-lt"/>
                        </a:rPr>
                        <a:t>Klassenstufe definiert</a:t>
                      </a:r>
                    </a:p>
                    <a:p>
                      <a:endParaRPr lang="de-DE" dirty="0"/>
                    </a:p>
                  </a:txBody>
                  <a:tcPr>
                    <a:solidFill>
                      <a:schemeClr val="bg2">
                        <a:lumMod val="90000"/>
                      </a:schemeClr>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1067551347"/>
                  </a:ext>
                </a:extLst>
              </a:tr>
              <a:tr h="936172">
                <a:tc>
                  <a:txBody>
                    <a:bodyPr/>
                    <a:lstStyle/>
                    <a:p>
                      <a:pPr algn="ctr"/>
                      <a:r>
                        <a:rPr lang="de-DE" sz="1800" dirty="0"/>
                        <a:t>✔️</a:t>
                      </a:r>
                      <a:endParaRPr lang="de-DE" dirty="0"/>
                    </a:p>
                  </a:txBody>
                  <a:tcPr anchor="ctr">
                    <a:solidFill>
                      <a:schemeClr val="accent6">
                        <a:lumMod val="20000"/>
                        <a:lumOff val="80000"/>
                      </a:schemeClr>
                    </a:solidFill>
                  </a:tcPr>
                </a:tc>
                <a:tc>
                  <a:txBody>
                    <a:bodyPr/>
                    <a:lstStyle/>
                    <a:p>
                      <a:pPr algn="ctr"/>
                      <a:endParaRPr lang="de-DE" sz="1800" dirty="0"/>
                    </a:p>
                    <a:p>
                      <a:pPr algn="ctr"/>
                      <a:r>
                        <a:rPr lang="de-DE" sz="5400" dirty="0"/>
                        <a:t>✔️</a:t>
                      </a:r>
                    </a:p>
                  </a:txBody>
                  <a:tcPr anchor="b">
                    <a:solidFill>
                      <a:schemeClr val="bg2">
                        <a:lumMod val="90000"/>
                      </a:schemeClr>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469671406"/>
                  </a:ext>
                </a:extLst>
              </a:tr>
            </a:tbl>
          </a:graphicData>
        </a:graphic>
      </p:graphicFrame>
      <p:sp>
        <p:nvSpPr>
          <p:cNvPr id="3" name="Foliennummernplatzhalter 2">
            <a:extLst>
              <a:ext uri="{FF2B5EF4-FFF2-40B4-BE49-F238E27FC236}">
                <a16:creationId xmlns:a16="http://schemas.microsoft.com/office/drawing/2014/main" id="{78E8D0DB-38C7-D444-8A28-24F5CB1923A8}"/>
              </a:ext>
            </a:extLst>
          </p:cNvPr>
          <p:cNvSpPr>
            <a:spLocks noGrp="1"/>
          </p:cNvSpPr>
          <p:nvPr>
            <p:ph type="sldNum" sz="quarter" idx="12"/>
          </p:nvPr>
        </p:nvSpPr>
        <p:spPr/>
        <p:txBody>
          <a:bodyPr/>
          <a:lstStyle/>
          <a:p>
            <a:fld id="{805001F4-2860-6443-A9C4-3E8101DBADFC}" type="slidenum">
              <a:rPr lang="de-DE" smtClean="0"/>
              <a:t>16</a:t>
            </a:fld>
            <a:endParaRPr lang="de-DE"/>
          </a:p>
        </p:txBody>
      </p:sp>
      <p:pic>
        <p:nvPicPr>
          <p:cNvPr id="7" name="Grafik 6">
            <a:extLst>
              <a:ext uri="{FF2B5EF4-FFF2-40B4-BE49-F238E27FC236}">
                <a16:creationId xmlns:a16="http://schemas.microsoft.com/office/drawing/2014/main" id="{507591DE-3585-B640-BD8C-94F1350D77BD}"/>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832943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0AD595-D0C9-1240-B484-5051FD2CC39C}"/>
              </a:ext>
            </a:extLst>
          </p:cNvPr>
          <p:cNvSpPr>
            <a:spLocks noGrp="1"/>
          </p:cNvSpPr>
          <p:nvPr>
            <p:ph type="title"/>
          </p:nvPr>
        </p:nvSpPr>
        <p:spPr/>
        <p:txBody>
          <a:bodyPr/>
          <a:lstStyle/>
          <a:p>
            <a:r>
              <a:rPr lang="de-DE" dirty="0"/>
              <a:t>Schritt 3 </a:t>
            </a:r>
            <a:r>
              <a:rPr lang="de-DE" dirty="0">
                <a:solidFill>
                  <a:schemeClr val="accent1">
                    <a:lumMod val="50000"/>
                  </a:schemeClr>
                </a:solidFill>
              </a:rPr>
              <a:t>Sachanalyse - Leitfragen ableiten </a:t>
            </a:r>
          </a:p>
        </p:txBody>
      </p:sp>
      <p:sp>
        <p:nvSpPr>
          <p:cNvPr id="3" name="Inhaltsplatzhalter 2">
            <a:extLst>
              <a:ext uri="{FF2B5EF4-FFF2-40B4-BE49-F238E27FC236}">
                <a16:creationId xmlns:a16="http://schemas.microsoft.com/office/drawing/2014/main" id="{2CAF1A97-374F-5149-9B98-D8ACA98B234A}"/>
              </a:ext>
            </a:extLst>
          </p:cNvPr>
          <p:cNvSpPr>
            <a:spLocks noGrp="1"/>
          </p:cNvSpPr>
          <p:nvPr>
            <p:ph idx="1"/>
          </p:nvPr>
        </p:nvSpPr>
        <p:spPr/>
        <p:txBody>
          <a:bodyPr>
            <a:normAutofit/>
          </a:bodyPr>
          <a:lstStyle/>
          <a:p>
            <a:pPr marL="0" indent="0" algn="just">
              <a:buNone/>
            </a:pPr>
            <a:r>
              <a:rPr lang="de-DE" dirty="0">
                <a:latin typeface="+mj-lt"/>
              </a:rPr>
              <a:t>In diesem Schritt sollen drei </a:t>
            </a:r>
            <a:r>
              <a:rPr lang="de-DE" b="1" dirty="0">
                <a:latin typeface="+mj-lt"/>
              </a:rPr>
              <a:t>Leitfragen</a:t>
            </a:r>
            <a:r>
              <a:rPr lang="de-DE" dirty="0">
                <a:latin typeface="+mj-lt"/>
              </a:rPr>
              <a:t> abgeleitet werden, die eure Thematik von den Blinkwinkeln der </a:t>
            </a:r>
            <a:r>
              <a:rPr lang="de-DE" b="1" dirty="0">
                <a:latin typeface="+mj-lt"/>
              </a:rPr>
              <a:t>Biologie, Chemie und Physik </a:t>
            </a:r>
            <a:r>
              <a:rPr lang="de-DE" dirty="0">
                <a:latin typeface="+mj-lt"/>
              </a:rPr>
              <a:t>aus behandeln. </a:t>
            </a:r>
          </a:p>
          <a:p>
            <a:pPr marL="0" indent="0" algn="just">
              <a:buNone/>
            </a:pPr>
            <a:endParaRPr lang="de-DE" dirty="0">
              <a:latin typeface="+mj-lt"/>
            </a:endParaRPr>
          </a:p>
          <a:p>
            <a:pPr marL="0" indent="0" algn="just">
              <a:buNone/>
            </a:pPr>
            <a:r>
              <a:rPr lang="de-DE" dirty="0">
                <a:latin typeface="+mj-lt"/>
              </a:rPr>
              <a:t>Eure Kernfragestellung soll in diesem Schritt in Teilbereiche zerlegt werden. Orientiert euch dabei an ...</a:t>
            </a:r>
          </a:p>
          <a:p>
            <a:pPr marL="0" indent="0">
              <a:buNone/>
            </a:pPr>
            <a:r>
              <a:rPr lang="de-DE" sz="2400" dirty="0">
                <a:latin typeface="+mj-lt"/>
              </a:rPr>
              <a:t>	a) euren Interessen</a:t>
            </a:r>
          </a:p>
          <a:p>
            <a:pPr marL="0" indent="0">
              <a:buNone/>
            </a:pPr>
            <a:r>
              <a:rPr lang="de-DE" sz="2400" dirty="0">
                <a:latin typeface="+mj-lt"/>
              </a:rPr>
              <a:t>	b) an Recherchen zur Thematik</a:t>
            </a:r>
          </a:p>
          <a:p>
            <a:pPr marL="0" indent="0">
              <a:buNone/>
            </a:pPr>
            <a:r>
              <a:rPr lang="de-DE" sz="2400" dirty="0">
                <a:latin typeface="+mj-lt"/>
              </a:rPr>
              <a:t>	c ) Fachliteratur</a:t>
            </a:r>
          </a:p>
        </p:txBody>
      </p:sp>
      <p:sp>
        <p:nvSpPr>
          <p:cNvPr id="4" name="Foliennummernplatzhalter 3">
            <a:extLst>
              <a:ext uri="{FF2B5EF4-FFF2-40B4-BE49-F238E27FC236}">
                <a16:creationId xmlns:a16="http://schemas.microsoft.com/office/drawing/2014/main" id="{F00802EB-CAE8-D84A-90E5-10696484BFD3}"/>
              </a:ext>
            </a:extLst>
          </p:cNvPr>
          <p:cNvSpPr>
            <a:spLocks noGrp="1"/>
          </p:cNvSpPr>
          <p:nvPr>
            <p:ph type="sldNum" sz="quarter" idx="12"/>
          </p:nvPr>
        </p:nvSpPr>
        <p:spPr/>
        <p:txBody>
          <a:bodyPr/>
          <a:lstStyle/>
          <a:p>
            <a:fld id="{805001F4-2860-6443-A9C4-3E8101DBADFC}" type="slidenum">
              <a:rPr lang="de-DE" smtClean="0"/>
              <a:t>17</a:t>
            </a:fld>
            <a:endParaRPr lang="de-DE" dirty="0"/>
          </a:p>
        </p:txBody>
      </p:sp>
      <p:pic>
        <p:nvPicPr>
          <p:cNvPr id="6" name="Grafik 5">
            <a:extLst>
              <a:ext uri="{FF2B5EF4-FFF2-40B4-BE49-F238E27FC236}">
                <a16:creationId xmlns:a16="http://schemas.microsoft.com/office/drawing/2014/main" id="{2CB083AD-513D-074A-AC68-A2BB1B63400B}"/>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859008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1C78A-EB12-D141-A8EB-C8F30FDBFF14}"/>
              </a:ext>
            </a:extLst>
          </p:cNvPr>
          <p:cNvSpPr>
            <a:spLocks noGrp="1"/>
          </p:cNvSpPr>
          <p:nvPr>
            <p:ph type="title"/>
          </p:nvPr>
        </p:nvSpPr>
        <p:spPr/>
        <p:txBody>
          <a:bodyPr/>
          <a:lstStyle/>
          <a:p>
            <a:r>
              <a:rPr lang="de-DE" dirty="0"/>
              <a:t>Schritt 3 </a:t>
            </a:r>
            <a:r>
              <a:rPr lang="de-DE" i="1" dirty="0">
                <a:solidFill>
                  <a:schemeClr val="accent1">
                    <a:lumMod val="50000"/>
                  </a:schemeClr>
                </a:solidFill>
              </a:rPr>
              <a:t>Beispiel Leitfragen</a:t>
            </a:r>
            <a:endParaRPr lang="de-DE" i="1" dirty="0"/>
          </a:p>
        </p:txBody>
      </p:sp>
      <p:sp>
        <p:nvSpPr>
          <p:cNvPr id="3" name="Inhaltsplatzhalter 2">
            <a:extLst>
              <a:ext uri="{FF2B5EF4-FFF2-40B4-BE49-F238E27FC236}">
                <a16:creationId xmlns:a16="http://schemas.microsoft.com/office/drawing/2014/main" id="{0493B0AE-6ECF-3D49-B806-52834D7ACEBE}"/>
              </a:ext>
            </a:extLst>
          </p:cNvPr>
          <p:cNvSpPr>
            <a:spLocks noGrp="1"/>
          </p:cNvSpPr>
          <p:nvPr>
            <p:ph idx="1"/>
          </p:nvPr>
        </p:nvSpPr>
        <p:spPr/>
        <p:txBody>
          <a:bodyPr>
            <a:normAutofit/>
          </a:bodyPr>
          <a:lstStyle/>
          <a:p>
            <a:pPr marL="0" indent="0">
              <a:buNone/>
            </a:pPr>
            <a:r>
              <a:rPr lang="de-DE" dirty="0">
                <a:latin typeface="+mj-lt"/>
              </a:rPr>
              <a:t>Biologische Leitfrage: </a:t>
            </a:r>
          </a:p>
          <a:p>
            <a:pPr marL="0" indent="0">
              <a:buNone/>
            </a:pPr>
            <a:r>
              <a:rPr lang="de-DE" i="1" dirty="0">
                <a:latin typeface="+mj-lt"/>
              </a:rPr>
              <a:t>Was sind direkte ökologische Folgen von Kurzstreckenflügen? </a:t>
            </a:r>
          </a:p>
          <a:p>
            <a:pPr marL="0" indent="0">
              <a:buNone/>
            </a:pPr>
            <a:endParaRPr lang="de-DE" i="1" dirty="0">
              <a:latin typeface="+mj-lt"/>
            </a:endParaRPr>
          </a:p>
          <a:p>
            <a:pPr marL="0" indent="0">
              <a:buNone/>
            </a:pPr>
            <a:r>
              <a:rPr lang="de-DE" dirty="0">
                <a:latin typeface="+mj-lt"/>
              </a:rPr>
              <a:t>Chemische Leitfrage:</a:t>
            </a:r>
          </a:p>
          <a:p>
            <a:pPr marL="0" indent="0">
              <a:buNone/>
            </a:pPr>
            <a:r>
              <a:rPr lang="de-DE" i="1" dirty="0">
                <a:latin typeface="+mj-lt"/>
              </a:rPr>
              <a:t>Was genau ist Kerosin und wieso entsteht beim Fliegen so viel CO</a:t>
            </a:r>
            <a:r>
              <a:rPr lang="de-DE" i="1" baseline="-25000" dirty="0">
                <a:latin typeface="+mj-lt"/>
              </a:rPr>
              <a:t>2</a:t>
            </a:r>
            <a:r>
              <a:rPr lang="de-DE" i="1" dirty="0">
                <a:latin typeface="+mj-lt"/>
              </a:rPr>
              <a:t>?</a:t>
            </a:r>
          </a:p>
          <a:p>
            <a:pPr marL="0" indent="0">
              <a:buNone/>
            </a:pPr>
            <a:endParaRPr lang="de-DE" dirty="0">
              <a:latin typeface="+mj-lt"/>
            </a:endParaRPr>
          </a:p>
          <a:p>
            <a:pPr marL="0" indent="0">
              <a:buNone/>
            </a:pPr>
            <a:r>
              <a:rPr lang="de-DE" dirty="0">
                <a:latin typeface="+mj-lt"/>
              </a:rPr>
              <a:t>Physikalische Leitfrage: </a:t>
            </a:r>
          </a:p>
          <a:p>
            <a:pPr marL="0" indent="0">
              <a:buNone/>
            </a:pPr>
            <a:r>
              <a:rPr lang="de-DE" i="1" dirty="0">
                <a:latin typeface="+mj-lt"/>
              </a:rPr>
              <a:t>Wieso braucht es einen Treibstoff wie Kerosin zum Fliegen? </a:t>
            </a:r>
          </a:p>
          <a:p>
            <a:pPr marL="0" indent="0">
              <a:buNone/>
            </a:pPr>
            <a:endParaRPr lang="de-DE" dirty="0"/>
          </a:p>
        </p:txBody>
      </p:sp>
      <p:sp>
        <p:nvSpPr>
          <p:cNvPr id="4" name="Foliennummernplatzhalter 3">
            <a:extLst>
              <a:ext uri="{FF2B5EF4-FFF2-40B4-BE49-F238E27FC236}">
                <a16:creationId xmlns:a16="http://schemas.microsoft.com/office/drawing/2014/main" id="{7FFD1D61-40C7-0A4F-9632-5E8B1E12EDEB}"/>
              </a:ext>
            </a:extLst>
          </p:cNvPr>
          <p:cNvSpPr>
            <a:spLocks noGrp="1"/>
          </p:cNvSpPr>
          <p:nvPr>
            <p:ph type="sldNum" sz="quarter" idx="12"/>
          </p:nvPr>
        </p:nvSpPr>
        <p:spPr/>
        <p:txBody>
          <a:bodyPr/>
          <a:lstStyle/>
          <a:p>
            <a:fld id="{805001F4-2860-6443-A9C4-3E8101DBADFC}" type="slidenum">
              <a:rPr lang="de-DE" smtClean="0"/>
              <a:t>18</a:t>
            </a:fld>
            <a:endParaRPr lang="de-DE"/>
          </a:p>
        </p:txBody>
      </p:sp>
      <p:pic>
        <p:nvPicPr>
          <p:cNvPr id="5" name="Grafik 4">
            <a:extLst>
              <a:ext uri="{FF2B5EF4-FFF2-40B4-BE49-F238E27FC236}">
                <a16:creationId xmlns:a16="http://schemas.microsoft.com/office/drawing/2014/main" id="{52FDB519-17C0-AC45-85E1-418FD6873D37}"/>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2933005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1C78A-EB12-D141-A8EB-C8F30FDBFF14}"/>
              </a:ext>
            </a:extLst>
          </p:cNvPr>
          <p:cNvSpPr>
            <a:spLocks noGrp="1"/>
          </p:cNvSpPr>
          <p:nvPr>
            <p:ph type="title"/>
          </p:nvPr>
        </p:nvSpPr>
        <p:spPr/>
        <p:txBody>
          <a:bodyPr/>
          <a:lstStyle/>
          <a:p>
            <a:r>
              <a:rPr lang="de-DE" dirty="0"/>
              <a:t>Schritt 3 </a:t>
            </a:r>
            <a:r>
              <a:rPr lang="de-DE" dirty="0">
                <a:solidFill>
                  <a:schemeClr val="accent1">
                    <a:lumMod val="50000"/>
                  </a:schemeClr>
                </a:solidFill>
              </a:rPr>
              <a:t>Tipps und Orientierungen</a:t>
            </a:r>
            <a:endParaRPr lang="de-DE" dirty="0"/>
          </a:p>
        </p:txBody>
      </p:sp>
      <p:sp>
        <p:nvSpPr>
          <p:cNvPr id="3" name="Inhaltsplatzhalter 2">
            <a:extLst>
              <a:ext uri="{FF2B5EF4-FFF2-40B4-BE49-F238E27FC236}">
                <a16:creationId xmlns:a16="http://schemas.microsoft.com/office/drawing/2014/main" id="{0493B0AE-6ECF-3D49-B806-52834D7ACEBE}"/>
              </a:ext>
            </a:extLst>
          </p:cNvPr>
          <p:cNvSpPr>
            <a:spLocks noGrp="1"/>
          </p:cNvSpPr>
          <p:nvPr>
            <p:ph idx="1"/>
          </p:nvPr>
        </p:nvSpPr>
        <p:spPr/>
        <p:txBody>
          <a:bodyPr>
            <a:normAutofit/>
          </a:bodyPr>
          <a:lstStyle/>
          <a:p>
            <a:pPr marL="0" indent="0" algn="just">
              <a:buNone/>
            </a:pPr>
            <a:r>
              <a:rPr lang="de-DE" i="1" dirty="0">
                <a:latin typeface="+mj-lt"/>
              </a:rPr>
              <a:t>Tipp: </a:t>
            </a:r>
            <a:endParaRPr lang="de-DE" sz="2600" u="sng" dirty="0">
              <a:latin typeface="+mj-lt"/>
            </a:endParaRPr>
          </a:p>
          <a:p>
            <a:pPr marL="0" indent="0" algn="just">
              <a:buNone/>
            </a:pPr>
            <a:r>
              <a:rPr lang="de-DE" sz="2600" dirty="0">
                <a:latin typeface="+mj-lt"/>
              </a:rPr>
              <a:t>Nutzt die verschiedenen Perspektiven eures Faches, um miteinander in einen Austausch zu kommen und zu diskutieren, welche drei Leitfragen / Inhaltsbereiche passend sind. </a:t>
            </a:r>
          </a:p>
          <a:p>
            <a:pPr marL="0" indent="0">
              <a:buNone/>
            </a:pPr>
            <a:endParaRPr lang="de-DE" dirty="0"/>
          </a:p>
          <a:p>
            <a:pPr marL="0" indent="0">
              <a:buNone/>
            </a:pPr>
            <a:r>
              <a:rPr lang="de-DE" i="1" dirty="0">
                <a:latin typeface="+mj-lt"/>
              </a:rPr>
              <a:t>Hinweis: </a:t>
            </a:r>
          </a:p>
          <a:p>
            <a:pPr marL="0" indent="0">
              <a:buNone/>
            </a:pPr>
            <a:r>
              <a:rPr lang="de-DE" sz="2600" dirty="0">
                <a:latin typeface="+mj-lt"/>
              </a:rPr>
              <a:t>Die Leitfragen müssen nicht fachspezifisch sein - können es aber. </a:t>
            </a:r>
          </a:p>
          <a:p>
            <a:pPr marL="0" indent="0">
              <a:buNone/>
            </a:pPr>
            <a:r>
              <a:rPr lang="de-DE" sz="2600" dirty="0">
                <a:latin typeface="+mj-lt"/>
              </a:rPr>
              <a:t>Ggfs. bieten sich auch fachübergreifende Leitfragen an! </a:t>
            </a:r>
          </a:p>
        </p:txBody>
      </p:sp>
      <p:sp>
        <p:nvSpPr>
          <p:cNvPr id="4" name="Foliennummernplatzhalter 3">
            <a:extLst>
              <a:ext uri="{FF2B5EF4-FFF2-40B4-BE49-F238E27FC236}">
                <a16:creationId xmlns:a16="http://schemas.microsoft.com/office/drawing/2014/main" id="{7FFD1D61-40C7-0A4F-9632-5E8B1E12EDEB}"/>
              </a:ext>
            </a:extLst>
          </p:cNvPr>
          <p:cNvSpPr>
            <a:spLocks noGrp="1"/>
          </p:cNvSpPr>
          <p:nvPr>
            <p:ph type="sldNum" sz="quarter" idx="12"/>
          </p:nvPr>
        </p:nvSpPr>
        <p:spPr/>
        <p:txBody>
          <a:bodyPr/>
          <a:lstStyle/>
          <a:p>
            <a:fld id="{805001F4-2860-6443-A9C4-3E8101DBADFC}" type="slidenum">
              <a:rPr lang="de-DE" smtClean="0"/>
              <a:t>19</a:t>
            </a:fld>
            <a:endParaRPr lang="de-DE" dirty="0"/>
          </a:p>
        </p:txBody>
      </p:sp>
      <p:pic>
        <p:nvPicPr>
          <p:cNvPr id="5" name="Grafik 4">
            <a:extLst>
              <a:ext uri="{FF2B5EF4-FFF2-40B4-BE49-F238E27FC236}">
                <a16:creationId xmlns:a16="http://schemas.microsoft.com/office/drawing/2014/main" id="{B82C2107-A8D8-1D49-9C6F-D9B04F5577FE}"/>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852491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BD96FB-15BE-464A-A068-323763463C75}"/>
              </a:ext>
            </a:extLst>
          </p:cNvPr>
          <p:cNvSpPr>
            <a:spLocks noGrp="1"/>
          </p:cNvSpPr>
          <p:nvPr>
            <p:ph type="ctrTitle"/>
          </p:nvPr>
        </p:nvSpPr>
        <p:spPr>
          <a:xfrm>
            <a:off x="979715" y="1600199"/>
            <a:ext cx="10820400" cy="1909763"/>
          </a:xfrm>
        </p:spPr>
        <p:txBody>
          <a:bodyPr>
            <a:noAutofit/>
          </a:bodyPr>
          <a:lstStyle/>
          <a:p>
            <a:r>
              <a:rPr lang="de-DE" sz="5000" b="1" dirty="0"/>
              <a:t>Erstellung digitaler Lernprodukte für den </a:t>
            </a:r>
            <a:br>
              <a:rPr lang="de-DE" sz="5000" b="1" dirty="0"/>
            </a:br>
            <a:r>
              <a:rPr lang="de-DE" sz="5000" b="1" dirty="0"/>
              <a:t>naturwissenschaftlichen Unterricht</a:t>
            </a:r>
          </a:p>
        </p:txBody>
      </p:sp>
      <p:sp>
        <p:nvSpPr>
          <p:cNvPr id="3" name="Untertitel 2">
            <a:extLst>
              <a:ext uri="{FF2B5EF4-FFF2-40B4-BE49-F238E27FC236}">
                <a16:creationId xmlns:a16="http://schemas.microsoft.com/office/drawing/2014/main" id="{B475A8B7-3C32-ED4C-B7FD-7CA17E998960}"/>
              </a:ext>
            </a:extLst>
          </p:cNvPr>
          <p:cNvSpPr>
            <a:spLocks noGrp="1"/>
          </p:cNvSpPr>
          <p:nvPr>
            <p:ph type="subTitle" idx="1"/>
          </p:nvPr>
        </p:nvSpPr>
        <p:spPr/>
        <p:txBody>
          <a:bodyPr>
            <a:normAutofit fontScale="92500" lnSpcReduction="20000"/>
          </a:bodyPr>
          <a:lstStyle/>
          <a:p>
            <a:endParaRPr lang="de-DE" sz="6600" dirty="0">
              <a:solidFill>
                <a:schemeClr val="accent1">
                  <a:lumMod val="50000"/>
                </a:schemeClr>
              </a:solidFill>
            </a:endParaRPr>
          </a:p>
          <a:p>
            <a:r>
              <a:rPr lang="de-DE" sz="6500" dirty="0">
                <a:solidFill>
                  <a:schemeClr val="accent1">
                    <a:lumMod val="50000"/>
                  </a:schemeClr>
                </a:solidFill>
              </a:rPr>
              <a:t>Leitfaden Vorbereitung</a:t>
            </a:r>
          </a:p>
        </p:txBody>
      </p:sp>
    </p:spTree>
    <p:extLst>
      <p:ext uri="{BB962C8B-B14F-4D97-AF65-F5344CB8AC3E}">
        <p14:creationId xmlns:p14="http://schemas.microsoft.com/office/powerpoint/2010/main" val="3553440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1C78A-EB12-D141-A8EB-C8F30FDBFF14}"/>
              </a:ext>
            </a:extLst>
          </p:cNvPr>
          <p:cNvSpPr>
            <a:spLocks noGrp="1"/>
          </p:cNvSpPr>
          <p:nvPr>
            <p:ph type="title"/>
          </p:nvPr>
        </p:nvSpPr>
        <p:spPr/>
        <p:txBody>
          <a:bodyPr/>
          <a:lstStyle/>
          <a:p>
            <a:r>
              <a:rPr lang="de-DE" dirty="0"/>
              <a:t>Schritt 3 </a:t>
            </a:r>
            <a:r>
              <a:rPr lang="de-DE" dirty="0">
                <a:solidFill>
                  <a:schemeClr val="accent1">
                    <a:lumMod val="50000"/>
                  </a:schemeClr>
                </a:solidFill>
              </a:rPr>
              <a:t>Sachanalyse – Zielgruppencheck</a:t>
            </a:r>
            <a:endParaRPr lang="de-DE" dirty="0"/>
          </a:p>
        </p:txBody>
      </p:sp>
      <p:sp>
        <p:nvSpPr>
          <p:cNvPr id="3" name="Inhaltsplatzhalter 2">
            <a:extLst>
              <a:ext uri="{FF2B5EF4-FFF2-40B4-BE49-F238E27FC236}">
                <a16:creationId xmlns:a16="http://schemas.microsoft.com/office/drawing/2014/main" id="{0493B0AE-6ECF-3D49-B806-52834D7ACEBE}"/>
              </a:ext>
            </a:extLst>
          </p:cNvPr>
          <p:cNvSpPr>
            <a:spLocks noGrp="1"/>
          </p:cNvSpPr>
          <p:nvPr>
            <p:ph idx="1"/>
          </p:nvPr>
        </p:nvSpPr>
        <p:spPr/>
        <p:txBody>
          <a:bodyPr>
            <a:normAutofit/>
          </a:bodyPr>
          <a:lstStyle/>
          <a:p>
            <a:pPr marL="0" indent="0" algn="just">
              <a:buNone/>
            </a:pPr>
            <a:r>
              <a:rPr lang="de-DE" dirty="0">
                <a:latin typeface="+mj-lt"/>
              </a:rPr>
              <a:t>Passen eure Leitfragen zum Kerncurriculum / den Fachanforderungen der Fächer Chemie, Physik und Biologie des Landes Schleswig-Holsteins?</a:t>
            </a:r>
          </a:p>
          <a:p>
            <a:pPr marL="0" indent="0">
              <a:buNone/>
            </a:pPr>
            <a:endParaRPr lang="de-DE" dirty="0">
              <a:latin typeface="+mj-lt"/>
            </a:endParaRPr>
          </a:p>
          <a:p>
            <a:pPr marL="0" indent="0">
              <a:buNone/>
            </a:pPr>
            <a:endParaRPr lang="de-DE" dirty="0">
              <a:latin typeface="+mj-lt"/>
            </a:endParaRPr>
          </a:p>
          <a:p>
            <a:pPr marL="0" indent="0">
              <a:buNone/>
            </a:pPr>
            <a:endParaRPr lang="de-DE" dirty="0">
              <a:latin typeface="+mj-lt"/>
            </a:endParaRPr>
          </a:p>
          <a:p>
            <a:pPr marL="0" indent="0">
              <a:buNone/>
            </a:pPr>
            <a:endParaRPr lang="de-DE" dirty="0">
              <a:latin typeface="+mj-lt"/>
            </a:endParaRPr>
          </a:p>
          <a:p>
            <a:pPr marL="0" indent="0">
              <a:buNone/>
            </a:pPr>
            <a:r>
              <a:rPr lang="de-DE" dirty="0">
                <a:latin typeface="+mj-lt"/>
              </a:rPr>
              <a:t>Link: </a:t>
            </a:r>
          </a:p>
          <a:p>
            <a:pPr marL="0" indent="0">
              <a:buNone/>
            </a:pPr>
            <a:r>
              <a:rPr lang="de-DE" sz="2400" dirty="0">
                <a:latin typeface="+mj-lt"/>
                <a:hlinkClick r:id="rId2"/>
              </a:rPr>
              <a:t>https://fachportal.lernnetz.de/sh/faecher.html</a:t>
            </a:r>
            <a:endParaRPr lang="de-DE" sz="2400" dirty="0">
              <a:latin typeface="+mj-lt"/>
            </a:endParaRPr>
          </a:p>
          <a:p>
            <a:pPr marL="0" indent="0">
              <a:buNone/>
            </a:pPr>
            <a:endParaRPr lang="de-DE" dirty="0"/>
          </a:p>
        </p:txBody>
      </p:sp>
      <p:sp>
        <p:nvSpPr>
          <p:cNvPr id="4" name="Foliennummernplatzhalter 3">
            <a:extLst>
              <a:ext uri="{FF2B5EF4-FFF2-40B4-BE49-F238E27FC236}">
                <a16:creationId xmlns:a16="http://schemas.microsoft.com/office/drawing/2014/main" id="{7FFD1D61-40C7-0A4F-9632-5E8B1E12EDEB}"/>
              </a:ext>
            </a:extLst>
          </p:cNvPr>
          <p:cNvSpPr>
            <a:spLocks noGrp="1"/>
          </p:cNvSpPr>
          <p:nvPr>
            <p:ph type="sldNum" sz="quarter" idx="12"/>
          </p:nvPr>
        </p:nvSpPr>
        <p:spPr/>
        <p:txBody>
          <a:bodyPr/>
          <a:lstStyle/>
          <a:p>
            <a:fld id="{805001F4-2860-6443-A9C4-3E8101DBADFC}" type="slidenum">
              <a:rPr lang="de-DE" smtClean="0"/>
              <a:t>20</a:t>
            </a:fld>
            <a:endParaRPr lang="de-DE"/>
          </a:p>
        </p:txBody>
      </p:sp>
      <p:pic>
        <p:nvPicPr>
          <p:cNvPr id="7" name="Grafik 6">
            <a:extLst>
              <a:ext uri="{FF2B5EF4-FFF2-40B4-BE49-F238E27FC236}">
                <a16:creationId xmlns:a16="http://schemas.microsoft.com/office/drawing/2014/main" id="{511D94E2-768F-5947-A940-1F950744AD5C}"/>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149064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1C78A-EB12-D141-A8EB-C8F30FDBFF14}"/>
              </a:ext>
            </a:extLst>
          </p:cNvPr>
          <p:cNvSpPr>
            <a:spLocks noGrp="1"/>
          </p:cNvSpPr>
          <p:nvPr>
            <p:ph type="title"/>
          </p:nvPr>
        </p:nvSpPr>
        <p:spPr/>
        <p:txBody>
          <a:bodyPr/>
          <a:lstStyle/>
          <a:p>
            <a:r>
              <a:rPr lang="de-DE" dirty="0"/>
              <a:t>Schritt 3 </a:t>
            </a:r>
            <a:r>
              <a:rPr lang="de-DE" dirty="0">
                <a:solidFill>
                  <a:schemeClr val="accent1">
                    <a:lumMod val="50000"/>
                  </a:schemeClr>
                </a:solidFill>
              </a:rPr>
              <a:t>Tipps und Orientierungen</a:t>
            </a:r>
            <a:endParaRPr lang="de-DE" dirty="0"/>
          </a:p>
        </p:txBody>
      </p:sp>
      <p:sp>
        <p:nvSpPr>
          <p:cNvPr id="3" name="Inhaltsplatzhalter 2">
            <a:extLst>
              <a:ext uri="{FF2B5EF4-FFF2-40B4-BE49-F238E27FC236}">
                <a16:creationId xmlns:a16="http://schemas.microsoft.com/office/drawing/2014/main" id="{0493B0AE-6ECF-3D49-B806-52834D7ACEBE}"/>
              </a:ext>
            </a:extLst>
          </p:cNvPr>
          <p:cNvSpPr>
            <a:spLocks noGrp="1"/>
          </p:cNvSpPr>
          <p:nvPr>
            <p:ph idx="1"/>
          </p:nvPr>
        </p:nvSpPr>
        <p:spPr/>
        <p:txBody>
          <a:bodyPr>
            <a:normAutofit/>
          </a:bodyPr>
          <a:lstStyle/>
          <a:p>
            <a:pPr marL="0" indent="0" algn="just">
              <a:buNone/>
            </a:pPr>
            <a:r>
              <a:rPr lang="de-DE" i="1" dirty="0">
                <a:latin typeface="+mj-lt"/>
              </a:rPr>
              <a:t>Erfahrung:</a:t>
            </a:r>
          </a:p>
          <a:p>
            <a:pPr algn="just"/>
            <a:r>
              <a:rPr lang="de-DE" sz="2600" dirty="0">
                <a:latin typeface="+mj-lt"/>
              </a:rPr>
              <a:t>Sich durch die Fachanforderungen durchzuarbeiten kann eine Herausforderung sein. Es ist nicht ganz leicht, für jedes Fach drei Inhaltsbereiche aus einer Klassenstufe zu finden, </a:t>
            </a:r>
            <a:r>
              <a:rPr lang="de-DE" sz="2600" i="1" dirty="0">
                <a:latin typeface="+mj-lt"/>
              </a:rPr>
              <a:t>die zueinander und zur Thematik passen</a:t>
            </a:r>
            <a:r>
              <a:rPr lang="de-DE" sz="2600" dirty="0">
                <a:latin typeface="+mj-lt"/>
              </a:rPr>
              <a:t>.</a:t>
            </a:r>
          </a:p>
          <a:p>
            <a:pPr algn="just"/>
            <a:r>
              <a:rPr lang="de-DE" sz="2600" u="sng" dirty="0">
                <a:latin typeface="+mj-lt"/>
              </a:rPr>
              <a:t>Idee</a:t>
            </a:r>
            <a:r>
              <a:rPr lang="de-DE" sz="2600" dirty="0">
                <a:latin typeface="+mj-lt"/>
              </a:rPr>
              <a:t>: In einem Fach können notfalls Basisanforderungen aus einer niedrigeren Klassenstufe noch einmal aufgegriffen werden. Ggfs. könnt ihr auch die gewählte Thematik überdenken. Nutzt den Austausch untereinander und diskutiert gemeinsam, wie ihr passende Leitfragen finden könnt.</a:t>
            </a:r>
          </a:p>
          <a:p>
            <a:pPr marL="0" indent="0">
              <a:buNone/>
            </a:pPr>
            <a:endParaRPr lang="de-DE" dirty="0"/>
          </a:p>
        </p:txBody>
      </p:sp>
      <p:sp>
        <p:nvSpPr>
          <p:cNvPr id="4" name="Foliennummernplatzhalter 3">
            <a:extLst>
              <a:ext uri="{FF2B5EF4-FFF2-40B4-BE49-F238E27FC236}">
                <a16:creationId xmlns:a16="http://schemas.microsoft.com/office/drawing/2014/main" id="{7FFD1D61-40C7-0A4F-9632-5E8B1E12EDEB}"/>
              </a:ext>
            </a:extLst>
          </p:cNvPr>
          <p:cNvSpPr>
            <a:spLocks noGrp="1"/>
          </p:cNvSpPr>
          <p:nvPr>
            <p:ph type="sldNum" sz="quarter" idx="12"/>
          </p:nvPr>
        </p:nvSpPr>
        <p:spPr/>
        <p:txBody>
          <a:bodyPr/>
          <a:lstStyle/>
          <a:p>
            <a:fld id="{805001F4-2860-6443-A9C4-3E8101DBADFC}" type="slidenum">
              <a:rPr lang="de-DE" smtClean="0"/>
              <a:t>21</a:t>
            </a:fld>
            <a:endParaRPr lang="de-DE" dirty="0"/>
          </a:p>
        </p:txBody>
      </p:sp>
      <p:pic>
        <p:nvPicPr>
          <p:cNvPr id="6" name="Grafik 5">
            <a:extLst>
              <a:ext uri="{FF2B5EF4-FFF2-40B4-BE49-F238E27FC236}">
                <a16:creationId xmlns:a16="http://schemas.microsoft.com/office/drawing/2014/main" id="{D4215D62-AA56-9845-A9CA-FC2ECFDA6ED2}"/>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346973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6B8BE6-C2C6-3F44-818E-3D12DDCBD34A}"/>
              </a:ext>
            </a:extLst>
          </p:cNvPr>
          <p:cNvSpPr>
            <a:spLocks noGrp="1"/>
          </p:cNvSpPr>
          <p:nvPr>
            <p:ph type="title"/>
          </p:nvPr>
        </p:nvSpPr>
        <p:spPr/>
        <p:txBody>
          <a:bodyPr/>
          <a:lstStyle/>
          <a:p>
            <a:r>
              <a:rPr lang="de-DE" dirty="0"/>
              <a:t>Schritt 3 </a:t>
            </a:r>
            <a:r>
              <a:rPr lang="de-DE" dirty="0">
                <a:solidFill>
                  <a:schemeClr val="accent1">
                    <a:lumMod val="50000"/>
                  </a:schemeClr>
                </a:solidFill>
              </a:rPr>
              <a:t>Checkliste</a:t>
            </a:r>
            <a:endParaRPr lang="de-DE" dirty="0"/>
          </a:p>
        </p:txBody>
      </p:sp>
      <p:graphicFrame>
        <p:nvGraphicFramePr>
          <p:cNvPr id="5" name="Tabelle 5">
            <a:extLst>
              <a:ext uri="{FF2B5EF4-FFF2-40B4-BE49-F238E27FC236}">
                <a16:creationId xmlns:a16="http://schemas.microsoft.com/office/drawing/2014/main" id="{D9F2BD23-E048-534E-82B4-FC03E08F7552}"/>
              </a:ext>
            </a:extLst>
          </p:cNvPr>
          <p:cNvGraphicFramePr>
            <a:graphicFrameLocks noGrp="1"/>
          </p:cNvGraphicFramePr>
          <p:nvPr>
            <p:extLst>
              <p:ext uri="{D42A27DB-BD31-4B8C-83A1-F6EECF244321}">
                <p14:modId xmlns:p14="http://schemas.microsoft.com/office/powerpoint/2010/main" val="2917844102"/>
              </p:ext>
            </p:extLst>
          </p:nvPr>
        </p:nvGraphicFramePr>
        <p:xfrm>
          <a:off x="696000" y="1761308"/>
          <a:ext cx="10800000" cy="3061064"/>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1200000">
                  <a:extLst>
                    <a:ext uri="{9D8B030D-6E8A-4147-A177-3AD203B41FA5}">
                      <a16:colId xmlns:a16="http://schemas.microsoft.com/office/drawing/2014/main" val="593289986"/>
                    </a:ext>
                  </a:extLst>
                </a:gridCol>
                <a:gridCol w="1200000">
                  <a:extLst>
                    <a:ext uri="{9D8B030D-6E8A-4147-A177-3AD203B41FA5}">
                      <a16:colId xmlns:a16="http://schemas.microsoft.com/office/drawing/2014/main" val="757909655"/>
                    </a:ext>
                  </a:extLst>
                </a:gridCol>
                <a:gridCol w="1200000">
                  <a:extLst>
                    <a:ext uri="{9D8B030D-6E8A-4147-A177-3AD203B41FA5}">
                      <a16:colId xmlns:a16="http://schemas.microsoft.com/office/drawing/2014/main" val="2121574922"/>
                    </a:ext>
                  </a:extLst>
                </a:gridCol>
                <a:gridCol w="1440000">
                  <a:extLst>
                    <a:ext uri="{9D8B030D-6E8A-4147-A177-3AD203B41FA5}">
                      <a16:colId xmlns:a16="http://schemas.microsoft.com/office/drawing/2014/main" val="2658645787"/>
                    </a:ext>
                  </a:extLst>
                </a:gridCol>
                <a:gridCol w="1440000">
                  <a:extLst>
                    <a:ext uri="{9D8B030D-6E8A-4147-A177-3AD203B41FA5}">
                      <a16:colId xmlns:a16="http://schemas.microsoft.com/office/drawing/2014/main" val="3650851009"/>
                    </a:ext>
                  </a:extLst>
                </a:gridCol>
                <a:gridCol w="1440000">
                  <a:extLst>
                    <a:ext uri="{9D8B030D-6E8A-4147-A177-3AD203B41FA5}">
                      <a16:colId xmlns:a16="http://schemas.microsoft.com/office/drawing/2014/main" val="298078878"/>
                    </a:ext>
                  </a:extLst>
                </a:gridCol>
              </a:tblGrid>
              <a:tr h="936172">
                <a:tc>
                  <a:txBody>
                    <a:bodyPr/>
                    <a:lstStyle/>
                    <a:p>
                      <a:pPr algn="ctr"/>
                      <a:r>
                        <a:rPr lang="de-DE" sz="3200" dirty="0"/>
                        <a:t>1</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2</a:t>
                      </a:r>
                    </a:p>
                  </a:txBody>
                  <a:tcPr anchor="ctr">
                    <a:solidFill>
                      <a:schemeClr val="accent6">
                        <a:lumMod val="20000"/>
                        <a:lumOff val="80000"/>
                      </a:schemeClr>
                    </a:solidFill>
                  </a:tcPr>
                </a:tc>
                <a:tc gridSpan="3">
                  <a:txBody>
                    <a:bodyPr/>
                    <a:lstStyle/>
                    <a:p>
                      <a:pPr algn="ctr"/>
                      <a:r>
                        <a:rPr lang="de-DE" sz="3200" dirty="0"/>
                        <a:t>Schritt 3</a:t>
                      </a:r>
                    </a:p>
                  </a:txBody>
                  <a:tcPr anchor="ctr">
                    <a:solidFill>
                      <a:schemeClr val="bg2">
                        <a:lumMod val="90000"/>
                      </a:schemeClr>
                    </a:solidFill>
                  </a:tcPr>
                </a:tc>
                <a:tc hMerge="1">
                  <a:txBody>
                    <a:bodyPr/>
                    <a:lstStyle/>
                    <a:p>
                      <a:endParaRPr lang="de-DE"/>
                    </a:p>
                  </a:txBody>
                  <a:tcPr/>
                </a:tc>
                <a:tc hMerge="1">
                  <a:txBody>
                    <a:bodyPr/>
                    <a:lstStyle/>
                    <a:p>
                      <a:endParaRPr lang="de-DE"/>
                    </a:p>
                  </a:txBody>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3282932240"/>
                  </a:ext>
                </a:extLst>
              </a:tr>
              <a:tr h="936172">
                <a:tc>
                  <a:txBody>
                    <a:bodyPr/>
                    <a:lstStyle/>
                    <a:p>
                      <a:r>
                        <a:rPr lang="de-DE" dirty="0"/>
                        <a:t> </a:t>
                      </a:r>
                    </a:p>
                    <a:p>
                      <a:pPr marL="285750" indent="-285750">
                        <a:buFontTx/>
                        <a:buChar char="-"/>
                      </a:pPr>
                      <a:endParaRPr lang="de-DE" dirty="0"/>
                    </a:p>
                  </a:txBody>
                  <a:tcPr>
                    <a:solidFill>
                      <a:schemeClr val="accent6">
                        <a:lumMod val="20000"/>
                        <a:lumOff val="80000"/>
                      </a:schemeClr>
                    </a:solidFill>
                  </a:tcPr>
                </a:tc>
                <a:tc>
                  <a:txBody>
                    <a:bodyPr/>
                    <a:lstStyle/>
                    <a:p>
                      <a:pPr algn="ctr"/>
                      <a:endParaRPr lang="de-DE" sz="2000" i="1" dirty="0"/>
                    </a:p>
                    <a:p>
                      <a:endParaRPr lang="de-DE" dirty="0"/>
                    </a:p>
                  </a:txBody>
                  <a:tcPr>
                    <a:solidFill>
                      <a:schemeClr val="accent6">
                        <a:lumMod val="20000"/>
                        <a:lumOff val="80000"/>
                      </a:schemeClr>
                    </a:solidFill>
                  </a:tcPr>
                </a:tc>
                <a:tc gridSpan="3">
                  <a:txBody>
                    <a:bodyPr/>
                    <a:lstStyle/>
                    <a:p>
                      <a:pPr algn="ctr"/>
                      <a:r>
                        <a:rPr lang="de-DE" sz="2000" dirty="0">
                          <a:latin typeface="+mj-lt"/>
                        </a:rPr>
                        <a:t>Sachanalyse</a:t>
                      </a:r>
                    </a:p>
                  </a:txBody>
                  <a:tcPr anchor="ctr">
                    <a:solidFill>
                      <a:schemeClr val="bg2">
                        <a:lumMod val="90000"/>
                      </a:schemeClr>
                    </a:solidFill>
                  </a:tcPr>
                </a:tc>
                <a:tc hMerge="1">
                  <a:txBody>
                    <a:bodyPr/>
                    <a:lstStyle/>
                    <a:p>
                      <a:endParaRPr lang="de-DE"/>
                    </a:p>
                  </a:txBody>
                  <a:tcPr/>
                </a:tc>
                <a:tc hMerge="1">
                  <a:txBody>
                    <a:bodyPr/>
                    <a:lstStyle/>
                    <a:p>
                      <a:endParaRPr lang="de-DE"/>
                    </a:p>
                  </a:txBody>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1067551347"/>
                  </a:ext>
                </a:extLst>
              </a:tr>
              <a:tr h="936172">
                <a:tc>
                  <a:txBody>
                    <a:bodyPr/>
                    <a:lstStyle/>
                    <a:p>
                      <a:pPr algn="ctr"/>
                      <a:r>
                        <a:rPr lang="de-DE" sz="1800" dirty="0"/>
                        <a:t>✔️</a:t>
                      </a:r>
                      <a:endParaRPr lang="de-DE" dirty="0"/>
                    </a:p>
                  </a:txBody>
                  <a:tcPr anchor="ctr">
                    <a:solidFill>
                      <a:schemeClr val="accent6">
                        <a:lumMod val="20000"/>
                        <a:lumOff val="80000"/>
                      </a:schemeClr>
                    </a:solidFill>
                  </a:tcPr>
                </a:tc>
                <a:tc>
                  <a:txBody>
                    <a:bodyPr/>
                    <a:lstStyle/>
                    <a:p>
                      <a:pPr algn="ct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algn="ctr"/>
                      <a:endParaRPr lang="de-DE" sz="1800" dirty="0"/>
                    </a:p>
                  </a:txBody>
                  <a:tcPr anchor="ctr">
                    <a:solidFill>
                      <a:schemeClr val="accent6">
                        <a:lumMod val="20000"/>
                        <a:lumOff val="80000"/>
                      </a:schemeClr>
                    </a:solidFill>
                  </a:tcPr>
                </a:tc>
                <a:tc>
                  <a:txBody>
                    <a:bodyPr/>
                    <a:lstStyle/>
                    <a:p>
                      <a:pPr algn="ctr"/>
                      <a:r>
                        <a:rPr lang="de-DE" dirty="0">
                          <a:latin typeface="+mj-lt"/>
                        </a:rPr>
                        <a:t>Biologie</a:t>
                      </a:r>
                      <a:endParaRPr lang="de-DE" sz="1800" dirty="0">
                        <a:latin typeface="+mj-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latin typeface="+mj-lt"/>
                        </a:rPr>
                        <a:t>✔️</a:t>
                      </a:r>
                    </a:p>
                  </a:txBody>
                  <a:tcPr anchor="ctr">
                    <a:solidFill>
                      <a:schemeClr val="bg2">
                        <a:lumMod val="90000"/>
                      </a:schemeClr>
                    </a:solidFill>
                  </a:tcPr>
                </a:tc>
                <a:tc>
                  <a:txBody>
                    <a:bodyPr/>
                    <a:lstStyle/>
                    <a:p>
                      <a:pPr algn="ctr"/>
                      <a:r>
                        <a:rPr lang="de-DE" dirty="0">
                          <a:latin typeface="+mj-lt"/>
                        </a:rPr>
                        <a:t>Chemie</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latin typeface="+mj-lt"/>
                        </a:rPr>
                        <a:t>✔️</a:t>
                      </a:r>
                    </a:p>
                  </a:txBody>
                  <a:tcPr>
                    <a:solidFill>
                      <a:schemeClr val="bg2">
                        <a:lumMod val="90000"/>
                      </a:schemeClr>
                    </a:solidFill>
                  </a:tcPr>
                </a:tc>
                <a:tc>
                  <a:txBody>
                    <a:bodyPr/>
                    <a:lstStyle/>
                    <a:p>
                      <a:pPr algn="ctr"/>
                      <a:r>
                        <a:rPr lang="de-DE" dirty="0">
                          <a:latin typeface="+mj-lt"/>
                        </a:rPr>
                        <a:t>Physik</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latin typeface="+mj-lt"/>
                        </a:rPr>
                        <a:t>✔️</a:t>
                      </a:r>
                    </a:p>
                  </a:txBody>
                  <a:tcPr>
                    <a:solidFill>
                      <a:schemeClr val="bg2">
                        <a:lumMod val="90000"/>
                      </a:schemeClr>
                    </a:solidFill>
                  </a:tcPr>
                </a:tc>
                <a:tc>
                  <a:txBody>
                    <a:bodyPr/>
                    <a:lstStyle/>
                    <a:p>
                      <a:endParaRPr lang="de-DE" dirty="0"/>
                    </a:p>
                  </a:txBody>
                  <a:tcP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469671406"/>
                  </a:ext>
                </a:extLst>
              </a:tr>
            </a:tbl>
          </a:graphicData>
        </a:graphic>
      </p:graphicFrame>
      <p:sp>
        <p:nvSpPr>
          <p:cNvPr id="3" name="Foliennummernplatzhalter 2">
            <a:extLst>
              <a:ext uri="{FF2B5EF4-FFF2-40B4-BE49-F238E27FC236}">
                <a16:creationId xmlns:a16="http://schemas.microsoft.com/office/drawing/2014/main" id="{E9ACC91D-18C9-8A4D-BF2B-00388702AA86}"/>
              </a:ext>
            </a:extLst>
          </p:cNvPr>
          <p:cNvSpPr>
            <a:spLocks noGrp="1"/>
          </p:cNvSpPr>
          <p:nvPr>
            <p:ph type="sldNum" sz="quarter" idx="12"/>
          </p:nvPr>
        </p:nvSpPr>
        <p:spPr/>
        <p:txBody>
          <a:bodyPr/>
          <a:lstStyle/>
          <a:p>
            <a:fld id="{805001F4-2860-6443-A9C4-3E8101DBADFC}" type="slidenum">
              <a:rPr lang="de-DE" smtClean="0"/>
              <a:t>22</a:t>
            </a:fld>
            <a:endParaRPr lang="de-DE"/>
          </a:p>
        </p:txBody>
      </p:sp>
      <p:pic>
        <p:nvPicPr>
          <p:cNvPr id="7" name="Grafik 6">
            <a:extLst>
              <a:ext uri="{FF2B5EF4-FFF2-40B4-BE49-F238E27FC236}">
                <a16:creationId xmlns:a16="http://schemas.microsoft.com/office/drawing/2014/main" id="{7FAA7B35-03B0-2645-897F-241033569A35}"/>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809030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DF0846-03BE-0A43-970B-A9D469E81183}"/>
              </a:ext>
            </a:extLst>
          </p:cNvPr>
          <p:cNvSpPr>
            <a:spLocks noGrp="1"/>
          </p:cNvSpPr>
          <p:nvPr>
            <p:ph type="title"/>
          </p:nvPr>
        </p:nvSpPr>
        <p:spPr/>
        <p:txBody>
          <a:bodyPr/>
          <a:lstStyle/>
          <a:p>
            <a:r>
              <a:rPr lang="de-DE" dirty="0"/>
              <a:t>Schritt 4 </a:t>
            </a:r>
            <a:r>
              <a:rPr lang="de-DE" dirty="0">
                <a:solidFill>
                  <a:schemeClr val="accent1">
                    <a:lumMod val="50000"/>
                  </a:schemeClr>
                </a:solidFill>
              </a:rPr>
              <a:t>Qualitätscheck und Vertiefung</a:t>
            </a:r>
          </a:p>
        </p:txBody>
      </p:sp>
      <p:sp>
        <p:nvSpPr>
          <p:cNvPr id="3" name="Inhaltsplatzhalter 2">
            <a:extLst>
              <a:ext uri="{FF2B5EF4-FFF2-40B4-BE49-F238E27FC236}">
                <a16:creationId xmlns:a16="http://schemas.microsoft.com/office/drawing/2014/main" id="{681940E8-3C53-9A4D-956F-A9262FAA6B2B}"/>
              </a:ext>
            </a:extLst>
          </p:cNvPr>
          <p:cNvSpPr>
            <a:spLocks noGrp="1"/>
          </p:cNvSpPr>
          <p:nvPr>
            <p:ph idx="1"/>
          </p:nvPr>
        </p:nvSpPr>
        <p:spPr/>
        <p:txBody>
          <a:bodyPr/>
          <a:lstStyle/>
          <a:p>
            <a:pPr marL="0" indent="0" algn="just">
              <a:buNone/>
            </a:pPr>
            <a:r>
              <a:rPr lang="de-DE" b="1" dirty="0">
                <a:latin typeface="+mj-lt"/>
              </a:rPr>
              <a:t>Prüft</a:t>
            </a:r>
            <a:r>
              <a:rPr lang="de-DE" dirty="0">
                <a:latin typeface="+mj-lt"/>
              </a:rPr>
              <a:t> folgende Aspekte eurer Leitfragen: </a:t>
            </a:r>
          </a:p>
          <a:p>
            <a:pPr marL="514350" indent="-514350" algn="just">
              <a:buAutoNum type="arabicPeriod"/>
            </a:pPr>
            <a:r>
              <a:rPr lang="de-DE" sz="2400" dirty="0">
                <a:latin typeface="+mj-lt"/>
              </a:rPr>
              <a:t>Die Leitfragen lassen sich nicht schnell durch eine Recherche im Internet beantworten</a:t>
            </a:r>
          </a:p>
          <a:p>
            <a:pPr marL="514350" indent="-514350" algn="just">
              <a:buAutoNum type="arabicPeriod"/>
            </a:pPr>
            <a:r>
              <a:rPr lang="de-DE" sz="2400" dirty="0">
                <a:latin typeface="+mj-lt"/>
              </a:rPr>
              <a:t>Die Beantwortung der Fragestellung erfordert ein tiefergehendes Verständnis des zugrundeliegenden Inhalts</a:t>
            </a:r>
          </a:p>
          <a:p>
            <a:pPr marL="514350" indent="-514350" algn="just">
              <a:buAutoNum type="arabicPeriod"/>
            </a:pPr>
            <a:r>
              <a:rPr lang="de-DE" sz="2400" dirty="0">
                <a:latin typeface="+mj-lt"/>
              </a:rPr>
              <a:t>Die Leitfragen sind dem Entwicklungsstand der Zielgruppe angemessen</a:t>
            </a:r>
          </a:p>
          <a:p>
            <a:pPr marL="514350" indent="-514350" algn="just">
              <a:buAutoNum type="arabicPeriod"/>
            </a:pPr>
            <a:r>
              <a:rPr lang="de-DE" sz="2400" dirty="0">
                <a:latin typeface="+mj-lt"/>
              </a:rPr>
              <a:t>Die drei Leitfragen lassen sich im Lernprodukt inhaltlich miteinander kombinieren und ein potenziell spannender roter Faden ist zu erkennen. </a:t>
            </a:r>
          </a:p>
          <a:p>
            <a:pPr marL="514350" indent="-514350" algn="just">
              <a:buAutoNum type="arabicPeriod"/>
            </a:pPr>
            <a:r>
              <a:rPr lang="de-DE" sz="2400" dirty="0">
                <a:latin typeface="+mj-lt"/>
              </a:rPr>
              <a:t>Die drei Leitfragen bilden einen Startpunkt für eine weitere inhaltliche Auseinandersetzung der Schülerinnen und Schüler (Ausblick).</a:t>
            </a:r>
          </a:p>
        </p:txBody>
      </p:sp>
      <p:sp>
        <p:nvSpPr>
          <p:cNvPr id="4" name="Foliennummernplatzhalter 3">
            <a:extLst>
              <a:ext uri="{FF2B5EF4-FFF2-40B4-BE49-F238E27FC236}">
                <a16:creationId xmlns:a16="http://schemas.microsoft.com/office/drawing/2014/main" id="{68DA8F6D-838C-7742-94CA-ADC8C5333067}"/>
              </a:ext>
            </a:extLst>
          </p:cNvPr>
          <p:cNvSpPr>
            <a:spLocks noGrp="1"/>
          </p:cNvSpPr>
          <p:nvPr>
            <p:ph type="sldNum" sz="quarter" idx="12"/>
          </p:nvPr>
        </p:nvSpPr>
        <p:spPr/>
        <p:txBody>
          <a:bodyPr/>
          <a:lstStyle/>
          <a:p>
            <a:fld id="{805001F4-2860-6443-A9C4-3E8101DBADFC}" type="slidenum">
              <a:rPr lang="de-DE" smtClean="0"/>
              <a:t>23</a:t>
            </a:fld>
            <a:endParaRPr lang="de-DE"/>
          </a:p>
        </p:txBody>
      </p:sp>
      <p:pic>
        <p:nvPicPr>
          <p:cNvPr id="6" name="Grafik 5">
            <a:extLst>
              <a:ext uri="{FF2B5EF4-FFF2-40B4-BE49-F238E27FC236}">
                <a16:creationId xmlns:a16="http://schemas.microsoft.com/office/drawing/2014/main" id="{E82E02FC-AB79-8F45-9858-8F3B7E60AA6F}"/>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437565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10A112-320B-3148-AE11-43A1C00FD467}"/>
              </a:ext>
            </a:extLst>
          </p:cNvPr>
          <p:cNvSpPr>
            <a:spLocks noGrp="1"/>
          </p:cNvSpPr>
          <p:nvPr>
            <p:ph type="title"/>
          </p:nvPr>
        </p:nvSpPr>
        <p:spPr/>
        <p:txBody>
          <a:bodyPr/>
          <a:lstStyle/>
          <a:p>
            <a:r>
              <a:rPr lang="de-DE" dirty="0"/>
              <a:t>Schritt 4 </a:t>
            </a:r>
            <a:r>
              <a:rPr lang="de-DE" dirty="0">
                <a:solidFill>
                  <a:schemeClr val="accent1">
                    <a:lumMod val="50000"/>
                  </a:schemeClr>
                </a:solidFill>
              </a:rPr>
              <a:t>Tipps und Orientierungen</a:t>
            </a:r>
            <a:r>
              <a:rPr lang="de-DE" dirty="0"/>
              <a:t> </a:t>
            </a:r>
          </a:p>
        </p:txBody>
      </p:sp>
      <p:sp>
        <p:nvSpPr>
          <p:cNvPr id="3" name="Inhaltsplatzhalter 2">
            <a:extLst>
              <a:ext uri="{FF2B5EF4-FFF2-40B4-BE49-F238E27FC236}">
                <a16:creationId xmlns:a16="http://schemas.microsoft.com/office/drawing/2014/main" id="{EC9DF093-89CF-6A4D-A3D1-B0B3866B408F}"/>
              </a:ext>
            </a:extLst>
          </p:cNvPr>
          <p:cNvSpPr>
            <a:spLocks noGrp="1"/>
          </p:cNvSpPr>
          <p:nvPr>
            <p:ph idx="1"/>
          </p:nvPr>
        </p:nvSpPr>
        <p:spPr/>
        <p:txBody>
          <a:bodyPr>
            <a:normAutofit fontScale="92500" lnSpcReduction="10000"/>
          </a:bodyPr>
          <a:lstStyle/>
          <a:p>
            <a:pPr marL="0" indent="0" algn="just">
              <a:buNone/>
            </a:pPr>
            <a:r>
              <a:rPr lang="de-DE" dirty="0">
                <a:latin typeface="+mj-lt"/>
              </a:rPr>
              <a:t>Generiert </a:t>
            </a:r>
            <a:r>
              <a:rPr lang="de-DE" b="1" dirty="0">
                <a:latin typeface="+mj-lt"/>
              </a:rPr>
              <a:t>weitere kleine Fragestellungen</a:t>
            </a:r>
            <a:r>
              <a:rPr lang="de-DE" dirty="0">
                <a:latin typeface="+mj-lt"/>
              </a:rPr>
              <a:t>, die die Beantwortung euer jeweiligen Leitfragen aus den Bereichen Physik, Chemie und Biologie strukturieren können. </a:t>
            </a:r>
          </a:p>
          <a:p>
            <a:pPr marL="0" indent="0" algn="just">
              <a:buNone/>
            </a:pPr>
            <a:endParaRPr lang="de-DE" dirty="0">
              <a:latin typeface="+mj-lt"/>
            </a:endParaRPr>
          </a:p>
          <a:p>
            <a:pPr marL="0" indent="0" algn="just">
              <a:buNone/>
            </a:pPr>
            <a:r>
              <a:rPr lang="de-DE" dirty="0">
                <a:latin typeface="+mj-lt"/>
              </a:rPr>
              <a:t>Könnt ihr eure Leitfragen und kleinen Teilfragestellungen bereits in einem strukturierendem Grundgerüst zusammenzubringen? Überlegt, inwieweit euer Inhalt ein stimmiges Gesamtbild ergeben könnte. Welche </a:t>
            </a:r>
            <a:r>
              <a:rPr lang="de-DE" b="1" dirty="0">
                <a:latin typeface="+mj-lt"/>
              </a:rPr>
              <a:t>Kernmessages</a:t>
            </a:r>
            <a:r>
              <a:rPr lang="de-DE" dirty="0">
                <a:latin typeface="+mj-lt"/>
              </a:rPr>
              <a:t> wollt ihr vermitteln?</a:t>
            </a:r>
            <a:endParaRPr lang="de-DE" b="1" dirty="0">
              <a:latin typeface="+mj-lt"/>
            </a:endParaRPr>
          </a:p>
          <a:p>
            <a:pPr marL="0" indent="0" algn="just">
              <a:buNone/>
            </a:pPr>
            <a:endParaRPr lang="de-DE" dirty="0">
              <a:latin typeface="+mj-lt"/>
            </a:endParaRPr>
          </a:p>
          <a:p>
            <a:pPr marL="0" indent="0" algn="just">
              <a:buNone/>
            </a:pPr>
            <a:r>
              <a:rPr lang="de-DE" dirty="0">
                <a:latin typeface="+mj-lt"/>
              </a:rPr>
              <a:t>Wie schätzt ihr den </a:t>
            </a:r>
            <a:r>
              <a:rPr lang="de-DE" b="1" dirty="0">
                <a:latin typeface="+mj-lt"/>
              </a:rPr>
              <a:t>Umfang</a:t>
            </a:r>
            <a:r>
              <a:rPr lang="de-DE" dirty="0">
                <a:latin typeface="+mj-lt"/>
              </a:rPr>
              <a:t> eures Gerüstes ein? Muss noch etwas hinzugefügt oder gekürzt werden? </a:t>
            </a:r>
          </a:p>
        </p:txBody>
      </p:sp>
      <p:sp>
        <p:nvSpPr>
          <p:cNvPr id="4" name="Foliennummernplatzhalter 3">
            <a:extLst>
              <a:ext uri="{FF2B5EF4-FFF2-40B4-BE49-F238E27FC236}">
                <a16:creationId xmlns:a16="http://schemas.microsoft.com/office/drawing/2014/main" id="{3E9D4C40-5DE6-6C47-B5C3-9E18E78EEB4A}"/>
              </a:ext>
            </a:extLst>
          </p:cNvPr>
          <p:cNvSpPr>
            <a:spLocks noGrp="1"/>
          </p:cNvSpPr>
          <p:nvPr>
            <p:ph type="sldNum" sz="quarter" idx="12"/>
          </p:nvPr>
        </p:nvSpPr>
        <p:spPr/>
        <p:txBody>
          <a:bodyPr/>
          <a:lstStyle/>
          <a:p>
            <a:fld id="{805001F4-2860-6443-A9C4-3E8101DBADFC}" type="slidenum">
              <a:rPr lang="de-DE" smtClean="0"/>
              <a:t>24</a:t>
            </a:fld>
            <a:endParaRPr lang="de-DE"/>
          </a:p>
        </p:txBody>
      </p:sp>
      <p:pic>
        <p:nvPicPr>
          <p:cNvPr id="6" name="Grafik 5">
            <a:extLst>
              <a:ext uri="{FF2B5EF4-FFF2-40B4-BE49-F238E27FC236}">
                <a16:creationId xmlns:a16="http://schemas.microsoft.com/office/drawing/2014/main" id="{4D33BC48-69FF-7347-8913-4F1DD487F624}"/>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933791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DF0846-03BE-0A43-970B-A9D469E81183}"/>
              </a:ext>
            </a:extLst>
          </p:cNvPr>
          <p:cNvSpPr>
            <a:spLocks noGrp="1"/>
          </p:cNvSpPr>
          <p:nvPr>
            <p:ph type="title"/>
          </p:nvPr>
        </p:nvSpPr>
        <p:spPr/>
        <p:txBody>
          <a:bodyPr/>
          <a:lstStyle/>
          <a:p>
            <a:r>
              <a:rPr lang="de-DE" dirty="0"/>
              <a:t>Schritt 4 </a:t>
            </a:r>
            <a:r>
              <a:rPr lang="de-DE" dirty="0">
                <a:solidFill>
                  <a:schemeClr val="accent1">
                    <a:lumMod val="50000"/>
                  </a:schemeClr>
                </a:solidFill>
              </a:rPr>
              <a:t>Qualitätscheck und Vertiefung</a:t>
            </a:r>
          </a:p>
        </p:txBody>
      </p:sp>
      <p:sp>
        <p:nvSpPr>
          <p:cNvPr id="3" name="Inhaltsplatzhalter 2">
            <a:extLst>
              <a:ext uri="{FF2B5EF4-FFF2-40B4-BE49-F238E27FC236}">
                <a16:creationId xmlns:a16="http://schemas.microsoft.com/office/drawing/2014/main" id="{681940E8-3C53-9A4D-956F-A9262FAA6B2B}"/>
              </a:ext>
            </a:extLst>
          </p:cNvPr>
          <p:cNvSpPr>
            <a:spLocks noGrp="1"/>
          </p:cNvSpPr>
          <p:nvPr>
            <p:ph idx="1"/>
          </p:nvPr>
        </p:nvSpPr>
        <p:spPr/>
        <p:txBody>
          <a:bodyPr/>
          <a:lstStyle/>
          <a:p>
            <a:pPr marL="0" indent="0" algn="just">
              <a:buNone/>
            </a:pPr>
            <a:r>
              <a:rPr lang="de-DE" b="1" dirty="0">
                <a:latin typeface="+mj-lt"/>
              </a:rPr>
              <a:t>Recherchiert</a:t>
            </a:r>
            <a:r>
              <a:rPr lang="de-DE" dirty="0">
                <a:latin typeface="+mj-lt"/>
              </a:rPr>
              <a:t> vertiefend möglicherweise bestehende Lernvorstellungen und Fehlvorstellungen von Schülerinnen und Schülern zu euren Leitfragen.</a:t>
            </a:r>
          </a:p>
          <a:p>
            <a:pPr marL="0" indent="0" algn="just">
              <a:buNone/>
            </a:pPr>
            <a:endParaRPr lang="de-DE" b="1" dirty="0">
              <a:latin typeface="+mj-lt"/>
            </a:endParaRPr>
          </a:p>
          <a:p>
            <a:pPr marL="0" indent="0" algn="just">
              <a:buNone/>
            </a:pPr>
            <a:r>
              <a:rPr lang="de-DE" b="1" dirty="0">
                <a:latin typeface="+mj-lt"/>
              </a:rPr>
              <a:t>Diskutiert</a:t>
            </a:r>
            <a:r>
              <a:rPr lang="de-DE" dirty="0">
                <a:latin typeface="+mj-lt"/>
              </a:rPr>
              <a:t>, wie diese inhaltlich in euer Lernprodukt eingebaut werden könnten. </a:t>
            </a:r>
          </a:p>
        </p:txBody>
      </p:sp>
      <p:sp>
        <p:nvSpPr>
          <p:cNvPr id="4" name="Foliennummernplatzhalter 3">
            <a:extLst>
              <a:ext uri="{FF2B5EF4-FFF2-40B4-BE49-F238E27FC236}">
                <a16:creationId xmlns:a16="http://schemas.microsoft.com/office/drawing/2014/main" id="{68DA8F6D-838C-7742-94CA-ADC8C5333067}"/>
              </a:ext>
            </a:extLst>
          </p:cNvPr>
          <p:cNvSpPr>
            <a:spLocks noGrp="1"/>
          </p:cNvSpPr>
          <p:nvPr>
            <p:ph type="sldNum" sz="quarter" idx="12"/>
          </p:nvPr>
        </p:nvSpPr>
        <p:spPr/>
        <p:txBody>
          <a:bodyPr/>
          <a:lstStyle/>
          <a:p>
            <a:fld id="{805001F4-2860-6443-A9C4-3E8101DBADFC}" type="slidenum">
              <a:rPr lang="de-DE" smtClean="0"/>
              <a:t>25</a:t>
            </a:fld>
            <a:endParaRPr lang="de-DE"/>
          </a:p>
        </p:txBody>
      </p:sp>
      <p:pic>
        <p:nvPicPr>
          <p:cNvPr id="6" name="Grafik 5">
            <a:extLst>
              <a:ext uri="{FF2B5EF4-FFF2-40B4-BE49-F238E27FC236}">
                <a16:creationId xmlns:a16="http://schemas.microsoft.com/office/drawing/2014/main" id="{110CEDB8-013D-B24A-A81D-49A625BE3181}"/>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788642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3FF70-1C56-9E40-BC97-B3AB8C850106}"/>
              </a:ext>
            </a:extLst>
          </p:cNvPr>
          <p:cNvSpPr>
            <a:spLocks noGrp="1"/>
          </p:cNvSpPr>
          <p:nvPr>
            <p:ph type="title"/>
          </p:nvPr>
        </p:nvSpPr>
        <p:spPr/>
        <p:txBody>
          <a:bodyPr/>
          <a:lstStyle/>
          <a:p>
            <a:r>
              <a:rPr lang="de-DE" dirty="0"/>
              <a:t>Schritt 4 </a:t>
            </a:r>
            <a:r>
              <a:rPr lang="de-DE" dirty="0">
                <a:solidFill>
                  <a:schemeClr val="accent1">
                    <a:lumMod val="50000"/>
                  </a:schemeClr>
                </a:solidFill>
              </a:rPr>
              <a:t>Tipps und Orientierungen</a:t>
            </a:r>
            <a:endParaRPr lang="de-DE" dirty="0"/>
          </a:p>
        </p:txBody>
      </p:sp>
      <p:sp>
        <p:nvSpPr>
          <p:cNvPr id="3" name="Inhaltsplatzhalter 2">
            <a:extLst>
              <a:ext uri="{FF2B5EF4-FFF2-40B4-BE49-F238E27FC236}">
                <a16:creationId xmlns:a16="http://schemas.microsoft.com/office/drawing/2014/main" id="{85E29867-F243-F044-89CF-B075D5667E2D}"/>
              </a:ext>
            </a:extLst>
          </p:cNvPr>
          <p:cNvSpPr>
            <a:spLocks noGrp="1"/>
          </p:cNvSpPr>
          <p:nvPr>
            <p:ph idx="1"/>
          </p:nvPr>
        </p:nvSpPr>
        <p:spPr/>
        <p:txBody>
          <a:bodyPr/>
          <a:lstStyle/>
          <a:p>
            <a:pPr marL="0" indent="0">
              <a:buNone/>
            </a:pPr>
            <a:r>
              <a:rPr lang="de-DE" dirty="0">
                <a:latin typeface="+mj-lt"/>
              </a:rPr>
              <a:t>Nutzt beispielsweise </a:t>
            </a:r>
            <a:r>
              <a:rPr lang="de-DE" b="1" dirty="0">
                <a:latin typeface="+mj-lt"/>
              </a:rPr>
              <a:t>bildungsspezifische Suchportale</a:t>
            </a:r>
            <a:r>
              <a:rPr lang="de-DE" dirty="0">
                <a:latin typeface="+mj-lt"/>
              </a:rPr>
              <a:t> wie „</a:t>
            </a:r>
            <a:r>
              <a:rPr lang="de-DE" b="1" dirty="0" err="1">
                <a:latin typeface="+mj-lt"/>
              </a:rPr>
              <a:t>FISBildung</a:t>
            </a:r>
            <a:r>
              <a:rPr lang="de-DE" b="1" dirty="0">
                <a:latin typeface="+mj-lt"/>
              </a:rPr>
              <a:t>“ </a:t>
            </a:r>
            <a:r>
              <a:rPr lang="de-DE" dirty="0">
                <a:latin typeface="+mj-lt"/>
              </a:rPr>
              <a:t>. </a:t>
            </a:r>
          </a:p>
          <a:p>
            <a:pPr marL="0" indent="0">
              <a:buNone/>
            </a:pPr>
            <a:endParaRPr lang="de-DE" dirty="0">
              <a:latin typeface="+mj-lt"/>
            </a:endParaRPr>
          </a:p>
          <a:p>
            <a:pPr marL="0" indent="0">
              <a:buNone/>
            </a:pPr>
            <a:r>
              <a:rPr lang="de-DE" dirty="0">
                <a:latin typeface="+mj-lt"/>
              </a:rPr>
              <a:t>Link: </a:t>
            </a:r>
          </a:p>
          <a:p>
            <a:pPr marL="0" indent="0">
              <a:buNone/>
            </a:pPr>
            <a:r>
              <a:rPr lang="de-DE" sz="2000" dirty="0">
                <a:latin typeface="+mj-lt"/>
                <a:hlinkClick r:id="rId2">
                  <a:extLst>
                    <a:ext uri="{A12FA001-AC4F-418D-AE19-62706E023703}">
                      <ahyp:hlinkClr xmlns:ahyp="http://schemas.microsoft.com/office/drawing/2018/hyperlinkcolor" val="tx"/>
                    </a:ext>
                  </a:extLst>
                </a:hlinkClick>
              </a:rPr>
              <a:t>https://www.fachportal-paedagogik.de/literatur/produkte/fis_bildung/fis_bildung.html</a:t>
            </a:r>
            <a:r>
              <a:rPr lang="de-DE" sz="2000" dirty="0">
                <a:latin typeface="+mj-lt"/>
              </a:rPr>
              <a:t> </a:t>
            </a:r>
          </a:p>
        </p:txBody>
      </p:sp>
      <p:sp>
        <p:nvSpPr>
          <p:cNvPr id="4" name="Foliennummernplatzhalter 3">
            <a:extLst>
              <a:ext uri="{FF2B5EF4-FFF2-40B4-BE49-F238E27FC236}">
                <a16:creationId xmlns:a16="http://schemas.microsoft.com/office/drawing/2014/main" id="{FBF02F36-513A-0542-A5E3-FCDF022DF1BD}"/>
              </a:ext>
            </a:extLst>
          </p:cNvPr>
          <p:cNvSpPr>
            <a:spLocks noGrp="1"/>
          </p:cNvSpPr>
          <p:nvPr>
            <p:ph type="sldNum" sz="quarter" idx="12"/>
          </p:nvPr>
        </p:nvSpPr>
        <p:spPr/>
        <p:txBody>
          <a:bodyPr/>
          <a:lstStyle/>
          <a:p>
            <a:fld id="{805001F4-2860-6443-A9C4-3E8101DBADFC}" type="slidenum">
              <a:rPr lang="de-DE" smtClean="0"/>
              <a:t>26</a:t>
            </a:fld>
            <a:endParaRPr lang="de-DE"/>
          </a:p>
        </p:txBody>
      </p:sp>
      <p:pic>
        <p:nvPicPr>
          <p:cNvPr id="6" name="Grafik 5">
            <a:extLst>
              <a:ext uri="{FF2B5EF4-FFF2-40B4-BE49-F238E27FC236}">
                <a16:creationId xmlns:a16="http://schemas.microsoft.com/office/drawing/2014/main" id="{60419A88-4316-F140-BBCE-02C158C648B4}"/>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049562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6B8BE6-C2C6-3F44-818E-3D12DDCBD34A}"/>
              </a:ext>
            </a:extLst>
          </p:cNvPr>
          <p:cNvSpPr>
            <a:spLocks noGrp="1"/>
          </p:cNvSpPr>
          <p:nvPr>
            <p:ph type="title"/>
          </p:nvPr>
        </p:nvSpPr>
        <p:spPr/>
        <p:txBody>
          <a:bodyPr/>
          <a:lstStyle/>
          <a:p>
            <a:r>
              <a:rPr lang="de-DE" dirty="0"/>
              <a:t>Schritt 4 </a:t>
            </a:r>
            <a:r>
              <a:rPr lang="de-DE" dirty="0">
                <a:solidFill>
                  <a:schemeClr val="accent1">
                    <a:lumMod val="50000"/>
                  </a:schemeClr>
                </a:solidFill>
              </a:rPr>
              <a:t>Checkliste</a:t>
            </a:r>
            <a:endParaRPr lang="de-DE" dirty="0"/>
          </a:p>
        </p:txBody>
      </p:sp>
      <p:graphicFrame>
        <p:nvGraphicFramePr>
          <p:cNvPr id="5" name="Tabelle 5">
            <a:extLst>
              <a:ext uri="{FF2B5EF4-FFF2-40B4-BE49-F238E27FC236}">
                <a16:creationId xmlns:a16="http://schemas.microsoft.com/office/drawing/2014/main" id="{D9F2BD23-E048-534E-82B4-FC03E08F7552}"/>
              </a:ext>
            </a:extLst>
          </p:cNvPr>
          <p:cNvGraphicFramePr>
            <a:graphicFrameLocks noGrp="1"/>
          </p:cNvGraphicFramePr>
          <p:nvPr>
            <p:extLst>
              <p:ext uri="{D42A27DB-BD31-4B8C-83A1-F6EECF244321}">
                <p14:modId xmlns:p14="http://schemas.microsoft.com/office/powerpoint/2010/main" val="3995508348"/>
              </p:ext>
            </p:extLst>
          </p:nvPr>
        </p:nvGraphicFramePr>
        <p:xfrm>
          <a:off x="696000" y="1761308"/>
          <a:ext cx="10800000" cy="2808516"/>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gridCol w="3600000">
                  <a:extLst>
                    <a:ext uri="{9D8B030D-6E8A-4147-A177-3AD203B41FA5}">
                      <a16:colId xmlns:a16="http://schemas.microsoft.com/office/drawing/2014/main" val="2658645787"/>
                    </a:ext>
                  </a:extLst>
                </a:gridCol>
                <a:gridCol w="1440000">
                  <a:extLst>
                    <a:ext uri="{9D8B030D-6E8A-4147-A177-3AD203B41FA5}">
                      <a16:colId xmlns:a16="http://schemas.microsoft.com/office/drawing/2014/main" val="3650851009"/>
                    </a:ext>
                  </a:extLst>
                </a:gridCol>
                <a:gridCol w="1440000">
                  <a:extLst>
                    <a:ext uri="{9D8B030D-6E8A-4147-A177-3AD203B41FA5}">
                      <a16:colId xmlns:a16="http://schemas.microsoft.com/office/drawing/2014/main" val="298078878"/>
                    </a:ext>
                  </a:extLst>
                </a:gridCol>
              </a:tblGrid>
              <a:tr h="936172">
                <a:tc>
                  <a:txBody>
                    <a:bodyPr/>
                    <a:lstStyle/>
                    <a:p>
                      <a:pPr algn="ctr"/>
                      <a:r>
                        <a:rPr lang="de-DE" sz="3200" dirty="0"/>
                        <a:t>1</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2</a:t>
                      </a:r>
                    </a:p>
                  </a:txBody>
                  <a:tcPr anchor="ctr">
                    <a:solidFill>
                      <a:schemeClr val="accent6">
                        <a:lumMod val="20000"/>
                        <a:lumOff val="80000"/>
                      </a:schemeClr>
                    </a:solidFill>
                  </a:tcPr>
                </a:tc>
                <a:tc>
                  <a:txBody>
                    <a:bodyPr/>
                    <a:lstStyle/>
                    <a:p>
                      <a:pPr algn="ctr"/>
                      <a:r>
                        <a:rPr lang="de-DE" sz="3200" dirty="0"/>
                        <a:t>3</a:t>
                      </a:r>
                    </a:p>
                  </a:txBody>
                  <a:tcPr anchor="ctr">
                    <a:solidFill>
                      <a:schemeClr val="accent6">
                        <a:lumMod val="20000"/>
                        <a:lumOff val="80000"/>
                      </a:schemeClr>
                    </a:solidFill>
                  </a:tcPr>
                </a:tc>
                <a:tc>
                  <a:txBody>
                    <a:bodyPr/>
                    <a:lstStyle/>
                    <a:p>
                      <a:pPr algn="ctr"/>
                      <a:r>
                        <a:rPr lang="de-DE" sz="3200" dirty="0"/>
                        <a:t>Schritt 4</a:t>
                      </a:r>
                    </a:p>
                  </a:txBody>
                  <a:tcPr anchor="ct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3282932240"/>
                  </a:ext>
                </a:extLst>
              </a:tr>
              <a:tr h="936172">
                <a:tc>
                  <a:txBody>
                    <a:bodyPr/>
                    <a:lstStyle/>
                    <a:p>
                      <a:r>
                        <a:rPr lang="de-DE" dirty="0"/>
                        <a:t> </a:t>
                      </a:r>
                    </a:p>
                    <a:p>
                      <a:pPr marL="285750" indent="-285750">
                        <a:buFontTx/>
                        <a:buChar char="-"/>
                      </a:pPr>
                      <a:endParaRPr lang="de-DE" dirty="0"/>
                    </a:p>
                  </a:txBody>
                  <a:tcPr>
                    <a:solidFill>
                      <a:schemeClr val="accent6">
                        <a:lumMod val="20000"/>
                        <a:lumOff val="80000"/>
                      </a:schemeClr>
                    </a:solidFill>
                  </a:tcPr>
                </a:tc>
                <a:tc>
                  <a:txBody>
                    <a:bodyPr/>
                    <a:lstStyle/>
                    <a:p>
                      <a:pPr algn="ctr"/>
                      <a:endParaRPr lang="de-DE" sz="2000" i="1" dirty="0"/>
                    </a:p>
                    <a:p>
                      <a:endParaRPr lang="de-DE" dirty="0"/>
                    </a:p>
                  </a:txBody>
                  <a:tcPr>
                    <a:solidFill>
                      <a:schemeClr val="accent6">
                        <a:lumMod val="20000"/>
                        <a:lumOff val="80000"/>
                      </a:schemeClr>
                    </a:solidFill>
                  </a:tcPr>
                </a:tc>
                <a:tc>
                  <a:txBody>
                    <a:bodyPr/>
                    <a:lstStyle/>
                    <a:p>
                      <a:endParaRPr lang="de-DE" dirty="0"/>
                    </a:p>
                  </a:txBody>
                  <a:tcPr>
                    <a:solidFill>
                      <a:schemeClr val="accent6">
                        <a:lumMod val="20000"/>
                        <a:lumOff val="80000"/>
                      </a:schemeClr>
                    </a:solidFill>
                  </a:tcPr>
                </a:tc>
                <a:tc>
                  <a:txBody>
                    <a:bodyPr/>
                    <a:lstStyle/>
                    <a:p>
                      <a:pPr algn="ctr"/>
                      <a:r>
                        <a:rPr lang="de-DE" dirty="0">
                          <a:latin typeface="+mj-lt"/>
                        </a:rPr>
                        <a:t>Leitfragen gecheckt und Lernvorstellungen recherchiert</a:t>
                      </a:r>
                    </a:p>
                  </a:txBody>
                  <a:tcPr anchor="ct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1067551347"/>
                  </a:ext>
                </a:extLst>
              </a:tr>
              <a:tr h="936172">
                <a:tc>
                  <a:txBody>
                    <a:bodyPr/>
                    <a:lstStyle/>
                    <a:p>
                      <a:pPr algn="ctr"/>
                      <a:r>
                        <a:rPr lang="de-DE" sz="1800" dirty="0"/>
                        <a:t>✔️</a:t>
                      </a:r>
                      <a:endParaRPr lang="de-DE" dirty="0"/>
                    </a:p>
                  </a:txBody>
                  <a:tcPr anchor="ctr">
                    <a:solidFill>
                      <a:schemeClr val="accent6">
                        <a:lumMod val="20000"/>
                        <a:lumOff val="80000"/>
                      </a:schemeClr>
                    </a:solidFill>
                  </a:tcPr>
                </a:tc>
                <a:tc>
                  <a:txBody>
                    <a:bodyPr/>
                    <a:lstStyle/>
                    <a:p>
                      <a:pPr algn="ct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algn="ctr"/>
                      <a:endParaRPr lang="de-DE" sz="1800" dirty="0"/>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bg2"/>
                    </a:solidFill>
                  </a:tcPr>
                </a:tc>
                <a:tc>
                  <a:txBody>
                    <a:bodyPr/>
                    <a:lstStyle/>
                    <a:p>
                      <a:endParaRPr lang="de-DE" dirty="0"/>
                    </a:p>
                  </a:txBody>
                  <a:tcP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469671406"/>
                  </a:ext>
                </a:extLst>
              </a:tr>
            </a:tbl>
          </a:graphicData>
        </a:graphic>
      </p:graphicFrame>
      <p:sp>
        <p:nvSpPr>
          <p:cNvPr id="3" name="Foliennummernplatzhalter 2">
            <a:extLst>
              <a:ext uri="{FF2B5EF4-FFF2-40B4-BE49-F238E27FC236}">
                <a16:creationId xmlns:a16="http://schemas.microsoft.com/office/drawing/2014/main" id="{E9ACC91D-18C9-8A4D-BF2B-00388702AA86}"/>
              </a:ext>
            </a:extLst>
          </p:cNvPr>
          <p:cNvSpPr>
            <a:spLocks noGrp="1"/>
          </p:cNvSpPr>
          <p:nvPr>
            <p:ph type="sldNum" sz="quarter" idx="12"/>
          </p:nvPr>
        </p:nvSpPr>
        <p:spPr/>
        <p:txBody>
          <a:bodyPr/>
          <a:lstStyle/>
          <a:p>
            <a:fld id="{805001F4-2860-6443-A9C4-3E8101DBADFC}" type="slidenum">
              <a:rPr lang="de-DE" smtClean="0"/>
              <a:t>27</a:t>
            </a:fld>
            <a:endParaRPr lang="de-DE"/>
          </a:p>
        </p:txBody>
      </p:sp>
      <p:pic>
        <p:nvPicPr>
          <p:cNvPr id="7" name="Grafik 6">
            <a:extLst>
              <a:ext uri="{FF2B5EF4-FFF2-40B4-BE49-F238E27FC236}">
                <a16:creationId xmlns:a16="http://schemas.microsoft.com/office/drawing/2014/main" id="{FE6A9FBE-15C9-8046-9C37-60F388671002}"/>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926704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DF0846-03BE-0A43-970B-A9D469E81183}"/>
              </a:ext>
            </a:extLst>
          </p:cNvPr>
          <p:cNvSpPr>
            <a:spLocks noGrp="1"/>
          </p:cNvSpPr>
          <p:nvPr>
            <p:ph type="title"/>
          </p:nvPr>
        </p:nvSpPr>
        <p:spPr/>
        <p:txBody>
          <a:bodyPr/>
          <a:lstStyle/>
          <a:p>
            <a:r>
              <a:rPr lang="de-DE" dirty="0"/>
              <a:t>Schritt 5 </a:t>
            </a:r>
            <a:r>
              <a:rPr lang="de-DE" dirty="0">
                <a:solidFill>
                  <a:schemeClr val="accent1">
                    <a:lumMod val="50000"/>
                  </a:schemeClr>
                </a:solidFill>
              </a:rPr>
              <a:t>Didaktische Analyse der Inhalte</a:t>
            </a:r>
          </a:p>
        </p:txBody>
      </p:sp>
      <p:sp>
        <p:nvSpPr>
          <p:cNvPr id="3" name="Inhaltsplatzhalter 2">
            <a:extLst>
              <a:ext uri="{FF2B5EF4-FFF2-40B4-BE49-F238E27FC236}">
                <a16:creationId xmlns:a16="http://schemas.microsoft.com/office/drawing/2014/main" id="{681940E8-3C53-9A4D-956F-A9262FAA6B2B}"/>
              </a:ext>
            </a:extLst>
          </p:cNvPr>
          <p:cNvSpPr>
            <a:spLocks noGrp="1"/>
          </p:cNvSpPr>
          <p:nvPr>
            <p:ph idx="1"/>
          </p:nvPr>
        </p:nvSpPr>
        <p:spPr/>
        <p:txBody>
          <a:bodyPr/>
          <a:lstStyle/>
          <a:p>
            <a:pPr marL="0" indent="0">
              <a:buNone/>
            </a:pPr>
            <a:r>
              <a:rPr lang="de-DE" dirty="0">
                <a:latin typeface="+mj-lt"/>
              </a:rPr>
              <a:t>Bereitet die </a:t>
            </a:r>
            <a:r>
              <a:rPr lang="de-DE" b="1" dirty="0">
                <a:latin typeface="+mj-lt"/>
              </a:rPr>
              <a:t>Inhalte </a:t>
            </a:r>
            <a:r>
              <a:rPr lang="de-DE" dirty="0">
                <a:latin typeface="+mj-lt"/>
              </a:rPr>
              <a:t>didaktisch so auf, dass die Leitfragen in eurem digitalen Lernprodukt beantwortet werden.</a:t>
            </a:r>
          </a:p>
          <a:p>
            <a:pPr marL="0" indent="0">
              <a:buNone/>
            </a:pPr>
            <a:endParaRPr lang="de-DE" dirty="0">
              <a:latin typeface="+mj-lt"/>
            </a:endParaRPr>
          </a:p>
          <a:p>
            <a:pPr marL="0" indent="0">
              <a:buNone/>
            </a:pPr>
            <a:endParaRPr lang="de-DE" dirty="0">
              <a:latin typeface="+mj-lt"/>
            </a:endParaRPr>
          </a:p>
        </p:txBody>
      </p:sp>
      <p:sp>
        <p:nvSpPr>
          <p:cNvPr id="4" name="Foliennummernplatzhalter 3">
            <a:extLst>
              <a:ext uri="{FF2B5EF4-FFF2-40B4-BE49-F238E27FC236}">
                <a16:creationId xmlns:a16="http://schemas.microsoft.com/office/drawing/2014/main" id="{68DA8F6D-838C-7742-94CA-ADC8C5333067}"/>
              </a:ext>
            </a:extLst>
          </p:cNvPr>
          <p:cNvSpPr>
            <a:spLocks noGrp="1"/>
          </p:cNvSpPr>
          <p:nvPr>
            <p:ph type="sldNum" sz="quarter" idx="12"/>
          </p:nvPr>
        </p:nvSpPr>
        <p:spPr/>
        <p:txBody>
          <a:bodyPr/>
          <a:lstStyle/>
          <a:p>
            <a:fld id="{805001F4-2860-6443-A9C4-3E8101DBADFC}" type="slidenum">
              <a:rPr lang="de-DE" smtClean="0"/>
              <a:t>28</a:t>
            </a:fld>
            <a:endParaRPr lang="de-DE"/>
          </a:p>
        </p:txBody>
      </p:sp>
      <p:pic>
        <p:nvPicPr>
          <p:cNvPr id="6" name="Grafik 5">
            <a:extLst>
              <a:ext uri="{FF2B5EF4-FFF2-40B4-BE49-F238E27FC236}">
                <a16:creationId xmlns:a16="http://schemas.microsoft.com/office/drawing/2014/main" id="{0F73E1C7-52C8-F74A-8FC1-57669E216A4C}"/>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417254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10A112-320B-3148-AE11-43A1C00FD467}"/>
              </a:ext>
            </a:extLst>
          </p:cNvPr>
          <p:cNvSpPr>
            <a:spLocks noGrp="1"/>
          </p:cNvSpPr>
          <p:nvPr>
            <p:ph type="title"/>
          </p:nvPr>
        </p:nvSpPr>
        <p:spPr/>
        <p:txBody>
          <a:bodyPr/>
          <a:lstStyle/>
          <a:p>
            <a:r>
              <a:rPr lang="de-DE" dirty="0"/>
              <a:t>Schritt 5 </a:t>
            </a:r>
            <a:r>
              <a:rPr lang="de-DE" dirty="0">
                <a:solidFill>
                  <a:schemeClr val="accent1">
                    <a:lumMod val="50000"/>
                  </a:schemeClr>
                </a:solidFill>
              </a:rPr>
              <a:t>Tipps und Orientierungen</a:t>
            </a:r>
            <a:r>
              <a:rPr lang="de-DE" dirty="0"/>
              <a:t> </a:t>
            </a:r>
            <a:endParaRPr lang="de-DE" i="1" dirty="0"/>
          </a:p>
        </p:txBody>
      </p:sp>
      <p:sp>
        <p:nvSpPr>
          <p:cNvPr id="3" name="Inhaltsplatzhalter 2">
            <a:extLst>
              <a:ext uri="{FF2B5EF4-FFF2-40B4-BE49-F238E27FC236}">
                <a16:creationId xmlns:a16="http://schemas.microsoft.com/office/drawing/2014/main" id="{EC9DF093-89CF-6A4D-A3D1-B0B3866B408F}"/>
              </a:ext>
            </a:extLst>
          </p:cNvPr>
          <p:cNvSpPr>
            <a:spLocks noGrp="1"/>
          </p:cNvSpPr>
          <p:nvPr>
            <p:ph idx="1"/>
          </p:nvPr>
        </p:nvSpPr>
        <p:spPr/>
        <p:txBody>
          <a:bodyPr/>
          <a:lstStyle/>
          <a:p>
            <a:pPr marL="0" indent="0">
              <a:buNone/>
            </a:pPr>
            <a:r>
              <a:rPr lang="de-DE" dirty="0">
                <a:latin typeface="+mj-lt"/>
              </a:rPr>
              <a:t>Nutzt ggf. eine Inhaltsmatrix zur Sammlung von Inhalten</a:t>
            </a:r>
          </a:p>
          <a:p>
            <a:pPr marL="0" indent="0">
              <a:buNone/>
            </a:pPr>
            <a:endParaRPr lang="de-DE" dirty="0"/>
          </a:p>
          <a:p>
            <a:pPr marL="0" indent="0">
              <a:buNone/>
            </a:pPr>
            <a:endParaRPr lang="de-DE" dirty="0"/>
          </a:p>
        </p:txBody>
      </p:sp>
      <p:sp>
        <p:nvSpPr>
          <p:cNvPr id="4" name="Foliennummernplatzhalter 3">
            <a:extLst>
              <a:ext uri="{FF2B5EF4-FFF2-40B4-BE49-F238E27FC236}">
                <a16:creationId xmlns:a16="http://schemas.microsoft.com/office/drawing/2014/main" id="{3E9D4C40-5DE6-6C47-B5C3-9E18E78EEB4A}"/>
              </a:ext>
            </a:extLst>
          </p:cNvPr>
          <p:cNvSpPr>
            <a:spLocks noGrp="1"/>
          </p:cNvSpPr>
          <p:nvPr>
            <p:ph type="sldNum" sz="quarter" idx="12"/>
          </p:nvPr>
        </p:nvSpPr>
        <p:spPr/>
        <p:txBody>
          <a:bodyPr/>
          <a:lstStyle/>
          <a:p>
            <a:fld id="{805001F4-2860-6443-A9C4-3E8101DBADFC}" type="slidenum">
              <a:rPr lang="de-DE" smtClean="0"/>
              <a:t>29</a:t>
            </a:fld>
            <a:endParaRPr lang="de-DE"/>
          </a:p>
        </p:txBody>
      </p:sp>
      <p:graphicFrame>
        <p:nvGraphicFramePr>
          <p:cNvPr id="5" name="Tabelle 5">
            <a:extLst>
              <a:ext uri="{FF2B5EF4-FFF2-40B4-BE49-F238E27FC236}">
                <a16:creationId xmlns:a16="http://schemas.microsoft.com/office/drawing/2014/main" id="{D0F7A704-920C-154D-A569-746A915AF073}"/>
              </a:ext>
            </a:extLst>
          </p:cNvPr>
          <p:cNvGraphicFramePr>
            <a:graphicFrameLocks noGrp="1"/>
          </p:cNvGraphicFramePr>
          <p:nvPr>
            <p:extLst>
              <p:ext uri="{D42A27DB-BD31-4B8C-83A1-F6EECF244321}">
                <p14:modId xmlns:p14="http://schemas.microsoft.com/office/powerpoint/2010/main" val="3868144743"/>
              </p:ext>
            </p:extLst>
          </p:nvPr>
        </p:nvGraphicFramePr>
        <p:xfrm>
          <a:off x="838200" y="2629383"/>
          <a:ext cx="10515600" cy="3682517"/>
        </p:xfrm>
        <a:graphic>
          <a:graphicData uri="http://schemas.openxmlformats.org/drawingml/2006/table">
            <a:tbl>
              <a:tblPr firstRow="1" bandRow="1">
                <a:tableStyleId>{0505E3EF-67EA-436B-97B2-0124C06EBD24}</a:tableStyleId>
              </a:tblPr>
              <a:tblGrid>
                <a:gridCol w="1691393">
                  <a:extLst>
                    <a:ext uri="{9D8B030D-6E8A-4147-A177-3AD203B41FA5}">
                      <a16:colId xmlns:a16="http://schemas.microsoft.com/office/drawing/2014/main" val="3522233591"/>
                    </a:ext>
                  </a:extLst>
                </a:gridCol>
                <a:gridCol w="2083147">
                  <a:extLst>
                    <a:ext uri="{9D8B030D-6E8A-4147-A177-3AD203B41FA5}">
                      <a16:colId xmlns:a16="http://schemas.microsoft.com/office/drawing/2014/main" val="1770192253"/>
                    </a:ext>
                  </a:extLst>
                </a:gridCol>
                <a:gridCol w="2623792">
                  <a:extLst>
                    <a:ext uri="{9D8B030D-6E8A-4147-A177-3AD203B41FA5}">
                      <a16:colId xmlns:a16="http://schemas.microsoft.com/office/drawing/2014/main" val="810150658"/>
                    </a:ext>
                  </a:extLst>
                </a:gridCol>
                <a:gridCol w="2058634">
                  <a:extLst>
                    <a:ext uri="{9D8B030D-6E8A-4147-A177-3AD203B41FA5}">
                      <a16:colId xmlns:a16="http://schemas.microsoft.com/office/drawing/2014/main" val="3665039009"/>
                    </a:ext>
                  </a:extLst>
                </a:gridCol>
                <a:gridCol w="2058634">
                  <a:extLst>
                    <a:ext uri="{9D8B030D-6E8A-4147-A177-3AD203B41FA5}">
                      <a16:colId xmlns:a16="http://schemas.microsoft.com/office/drawing/2014/main" val="2714797175"/>
                    </a:ext>
                  </a:extLst>
                </a:gridCol>
              </a:tblGrid>
              <a:tr h="984443">
                <a:tc>
                  <a:txBody>
                    <a:bodyPr/>
                    <a:lstStyle/>
                    <a:p>
                      <a:pPr algn="ctr"/>
                      <a:r>
                        <a:rPr lang="de-DE" dirty="0">
                          <a:latin typeface="+mj-lt"/>
                        </a:rPr>
                        <a:t>Leitfrage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Teilfragen </a:t>
                      </a:r>
                    </a:p>
                  </a:txBody>
                  <a:tcPr anchor="ctr"/>
                </a:tc>
                <a:tc>
                  <a:txBody>
                    <a:bodyPr/>
                    <a:lstStyle/>
                    <a:p>
                      <a:pPr algn="ctr"/>
                      <a:r>
                        <a:rPr lang="de-DE" dirty="0">
                          <a:latin typeface="+mj-lt"/>
                        </a:rPr>
                        <a:t>Erklärung / Inhalte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Didaktischer Baustein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(Beispiele, Ausblick)</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Rückbezug Thematik</a:t>
                      </a:r>
                    </a:p>
                  </a:txBody>
                  <a:tcPr anchor="ctr"/>
                </a:tc>
                <a:extLst>
                  <a:ext uri="{0D108BD9-81ED-4DB2-BD59-A6C34878D82A}">
                    <a16:rowId xmlns:a16="http://schemas.microsoft.com/office/drawing/2014/main" val="189783683"/>
                  </a:ext>
                </a:extLst>
              </a:tr>
              <a:tr h="2698074">
                <a:tc>
                  <a:txBody>
                    <a:bodyPr/>
                    <a:lstStyle/>
                    <a:p>
                      <a:endParaRPr lang="de-DE" dirty="0">
                        <a:latin typeface="+mj-lt"/>
                      </a:endParaRPr>
                    </a:p>
                  </a:txBody>
                  <a:tcPr/>
                </a:tc>
                <a:tc>
                  <a:txBody>
                    <a:bodyPr/>
                    <a:lstStyle/>
                    <a:p>
                      <a:endParaRPr lang="de-DE" dirty="0">
                        <a:latin typeface="+mj-lt"/>
                      </a:endParaRPr>
                    </a:p>
                  </a:txBody>
                  <a:tcPr/>
                </a:tc>
                <a:tc>
                  <a:txBody>
                    <a:bodyPr/>
                    <a:lstStyle/>
                    <a:p>
                      <a:endParaRPr lang="de-DE" dirty="0">
                        <a:latin typeface="+mj-lt"/>
                      </a:endParaRPr>
                    </a:p>
                  </a:txBody>
                  <a:tcPr/>
                </a:tc>
                <a:tc>
                  <a:txBody>
                    <a:bodyPr/>
                    <a:lstStyle/>
                    <a:p>
                      <a:endParaRPr lang="de-DE" dirty="0">
                        <a:latin typeface="+mj-lt"/>
                      </a:endParaRPr>
                    </a:p>
                  </a:txBody>
                  <a:tcPr/>
                </a:tc>
                <a:tc>
                  <a:txBody>
                    <a:bodyPr/>
                    <a:lstStyle/>
                    <a:p>
                      <a:endParaRPr lang="de-DE" dirty="0">
                        <a:latin typeface="+mj-lt"/>
                      </a:endParaRPr>
                    </a:p>
                  </a:txBody>
                  <a:tcPr/>
                </a:tc>
                <a:extLst>
                  <a:ext uri="{0D108BD9-81ED-4DB2-BD59-A6C34878D82A}">
                    <a16:rowId xmlns:a16="http://schemas.microsoft.com/office/drawing/2014/main" val="1767898365"/>
                  </a:ext>
                </a:extLst>
              </a:tr>
            </a:tbl>
          </a:graphicData>
        </a:graphic>
      </p:graphicFrame>
      <p:pic>
        <p:nvPicPr>
          <p:cNvPr id="7" name="Grafik 6">
            <a:extLst>
              <a:ext uri="{FF2B5EF4-FFF2-40B4-BE49-F238E27FC236}">
                <a16:creationId xmlns:a16="http://schemas.microsoft.com/office/drawing/2014/main" id="{371B270A-5C03-114B-ADE5-79D3A9CB01EB}"/>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836520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B5EAF1-C49E-CD43-9152-773067918DB3}"/>
              </a:ext>
            </a:extLst>
          </p:cNvPr>
          <p:cNvSpPr>
            <a:spLocks noGrp="1"/>
          </p:cNvSpPr>
          <p:nvPr>
            <p:ph type="title"/>
          </p:nvPr>
        </p:nvSpPr>
        <p:spPr/>
        <p:txBody>
          <a:bodyPr/>
          <a:lstStyle/>
          <a:p>
            <a:r>
              <a:rPr lang="de-DE" dirty="0"/>
              <a:t>Zum Leitfaden</a:t>
            </a:r>
          </a:p>
        </p:txBody>
      </p:sp>
      <p:sp>
        <p:nvSpPr>
          <p:cNvPr id="4" name="Foliennummernplatzhalter 3">
            <a:extLst>
              <a:ext uri="{FF2B5EF4-FFF2-40B4-BE49-F238E27FC236}">
                <a16:creationId xmlns:a16="http://schemas.microsoft.com/office/drawing/2014/main" id="{18E1F4AB-DF61-674F-BAE2-1FEB8C561DF0}"/>
              </a:ext>
            </a:extLst>
          </p:cNvPr>
          <p:cNvSpPr>
            <a:spLocks noGrp="1"/>
          </p:cNvSpPr>
          <p:nvPr>
            <p:ph type="sldNum" sz="quarter" idx="12"/>
          </p:nvPr>
        </p:nvSpPr>
        <p:spPr/>
        <p:txBody>
          <a:bodyPr/>
          <a:lstStyle/>
          <a:p>
            <a:fld id="{805001F4-2860-6443-A9C4-3E8101DBADFC}" type="slidenum">
              <a:rPr lang="de-DE" smtClean="0"/>
              <a:t>3</a:t>
            </a:fld>
            <a:endParaRPr lang="de-DE"/>
          </a:p>
        </p:txBody>
      </p:sp>
      <p:sp>
        <p:nvSpPr>
          <p:cNvPr id="6" name="Inhaltsplatzhalter 5">
            <a:extLst>
              <a:ext uri="{FF2B5EF4-FFF2-40B4-BE49-F238E27FC236}">
                <a16:creationId xmlns:a16="http://schemas.microsoft.com/office/drawing/2014/main" id="{F3402F4A-36CB-D74D-AF94-79929B6BDE04}"/>
              </a:ext>
            </a:extLst>
          </p:cNvPr>
          <p:cNvSpPr>
            <a:spLocks noGrp="1"/>
          </p:cNvSpPr>
          <p:nvPr>
            <p:ph idx="1"/>
          </p:nvPr>
        </p:nvSpPr>
        <p:spPr/>
        <p:txBody>
          <a:bodyPr>
            <a:normAutofit/>
          </a:bodyPr>
          <a:lstStyle/>
          <a:p>
            <a:pPr marL="0" indent="0" algn="just">
              <a:buNone/>
            </a:pPr>
            <a:r>
              <a:rPr lang="de-DE" sz="2400" dirty="0">
                <a:latin typeface="+mj-lt"/>
              </a:rPr>
              <a:t>Liebe </a:t>
            </a:r>
            <a:r>
              <a:rPr lang="de-DE" sz="2400" dirty="0" err="1">
                <a:latin typeface="+mj-lt"/>
              </a:rPr>
              <a:t>Kursteilnehmer:innen</a:t>
            </a:r>
            <a:r>
              <a:rPr lang="de-DE" sz="2400" dirty="0">
                <a:latin typeface="+mj-lt"/>
              </a:rPr>
              <a:t>! </a:t>
            </a:r>
          </a:p>
          <a:p>
            <a:pPr marL="0" indent="0" algn="just">
              <a:buNone/>
            </a:pPr>
            <a:endParaRPr lang="de-DE" sz="2400" dirty="0">
              <a:latin typeface="+mj-lt"/>
            </a:endParaRPr>
          </a:p>
          <a:p>
            <a:pPr marL="0" indent="0" algn="just">
              <a:buNone/>
            </a:pPr>
            <a:r>
              <a:rPr lang="de-DE" sz="2400" dirty="0">
                <a:latin typeface="+mj-lt"/>
              </a:rPr>
              <a:t>Der folgende Leitfaden ist als Begleitmaterial gedacht und bietet euch eine Art Schablone für die inhaltliche Vorbereitung eurer Lernprodukte. </a:t>
            </a:r>
          </a:p>
          <a:p>
            <a:pPr marL="0" indent="0" algn="just">
              <a:buNone/>
            </a:pPr>
            <a:r>
              <a:rPr lang="de-DE" sz="2400" dirty="0">
                <a:latin typeface="+mj-lt"/>
              </a:rPr>
              <a:t>Ihr könnt das strukturierte Vorgehen als Orientierung nutzen oder einfach nur einen Blick zur eigenen Ideensammlung hineinwerfen. Genauso könnt ihr gerne Ideen, inhaltliche Aspekte oder weitere Schritte hinzufügen, die euch bei der Vorbereitung der Lernprodukte weiterhelfen.</a:t>
            </a:r>
          </a:p>
          <a:p>
            <a:pPr marL="0" indent="0" algn="just">
              <a:buNone/>
            </a:pPr>
            <a:endParaRPr lang="de-DE" sz="2400" dirty="0">
              <a:latin typeface="+mj-lt"/>
            </a:endParaRPr>
          </a:p>
          <a:p>
            <a:pPr marL="0" indent="0" algn="just">
              <a:buNone/>
            </a:pPr>
            <a:r>
              <a:rPr lang="de-DE" sz="2400" dirty="0">
                <a:latin typeface="+mj-lt"/>
              </a:rPr>
              <a:t>Bei Fragen schreibt uns eine Mail; unsere Kontaktdaten findet ihr auf der nächsten Seite. </a:t>
            </a:r>
          </a:p>
        </p:txBody>
      </p:sp>
      <p:pic>
        <p:nvPicPr>
          <p:cNvPr id="5" name="Grafik 4">
            <a:extLst>
              <a:ext uri="{FF2B5EF4-FFF2-40B4-BE49-F238E27FC236}">
                <a16:creationId xmlns:a16="http://schemas.microsoft.com/office/drawing/2014/main" id="{8B29855D-568A-6548-AA0C-E449F723AD60}"/>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378688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AA58E7-4420-004A-8123-568C9D81A443}"/>
              </a:ext>
            </a:extLst>
          </p:cNvPr>
          <p:cNvSpPr>
            <a:spLocks noGrp="1"/>
          </p:cNvSpPr>
          <p:nvPr>
            <p:ph type="title"/>
          </p:nvPr>
        </p:nvSpPr>
        <p:spPr/>
        <p:txBody>
          <a:bodyPr/>
          <a:lstStyle/>
          <a:p>
            <a:r>
              <a:rPr lang="de-DE" dirty="0"/>
              <a:t>Schritt 5 </a:t>
            </a:r>
            <a:r>
              <a:rPr lang="de-DE" dirty="0">
                <a:solidFill>
                  <a:schemeClr val="accent1">
                    <a:lumMod val="50000"/>
                  </a:schemeClr>
                </a:solidFill>
              </a:rPr>
              <a:t>Tipps und Orientierungen</a:t>
            </a:r>
            <a:r>
              <a:rPr lang="de-DE" dirty="0"/>
              <a:t> </a:t>
            </a:r>
          </a:p>
        </p:txBody>
      </p:sp>
      <p:sp>
        <p:nvSpPr>
          <p:cNvPr id="3" name="Inhaltsplatzhalter 2">
            <a:extLst>
              <a:ext uri="{FF2B5EF4-FFF2-40B4-BE49-F238E27FC236}">
                <a16:creationId xmlns:a16="http://schemas.microsoft.com/office/drawing/2014/main" id="{543E9451-331B-2D40-AA33-FEE0C8DF14F7}"/>
              </a:ext>
            </a:extLst>
          </p:cNvPr>
          <p:cNvSpPr>
            <a:spLocks noGrp="1"/>
          </p:cNvSpPr>
          <p:nvPr>
            <p:ph idx="1"/>
          </p:nvPr>
        </p:nvSpPr>
        <p:spPr/>
        <p:txBody>
          <a:bodyPr/>
          <a:lstStyle/>
          <a:p>
            <a:pPr marL="0" indent="0" algn="just">
              <a:buNone/>
            </a:pPr>
            <a:r>
              <a:rPr lang="de-DE" dirty="0">
                <a:latin typeface="+mj-lt"/>
              </a:rPr>
              <a:t>Stellt euch gegenseitig eure didaktischen Ideen vor und gebt euch </a:t>
            </a:r>
            <a:r>
              <a:rPr lang="de-DE" b="1" dirty="0">
                <a:latin typeface="+mj-lt"/>
              </a:rPr>
              <a:t>Feedback</a:t>
            </a:r>
            <a:r>
              <a:rPr lang="de-DE" dirty="0">
                <a:latin typeface="+mj-lt"/>
              </a:rPr>
              <a:t> oder </a:t>
            </a:r>
            <a:r>
              <a:rPr lang="de-DE" b="1" dirty="0">
                <a:latin typeface="+mj-lt"/>
              </a:rPr>
              <a:t>diskutiert</a:t>
            </a:r>
            <a:r>
              <a:rPr lang="de-DE" dirty="0">
                <a:latin typeface="+mj-lt"/>
              </a:rPr>
              <a:t> über die Vermittlung des Inhalts. </a:t>
            </a:r>
          </a:p>
          <a:p>
            <a:pPr marL="0" indent="0" algn="just">
              <a:buNone/>
            </a:pPr>
            <a:endParaRPr lang="de-DE" dirty="0">
              <a:latin typeface="+mj-lt"/>
            </a:endParaRPr>
          </a:p>
          <a:p>
            <a:pPr marL="0" indent="0" algn="just">
              <a:buNone/>
            </a:pPr>
            <a:r>
              <a:rPr lang="de-DE" dirty="0">
                <a:latin typeface="+mj-lt"/>
              </a:rPr>
              <a:t>Ihr seid Experten und (Halb)-Laien zugleich. Nutzt dies zu eurem Vorteil, indem ihr "einfache" und "schwierige" Inhalte identifiziert.</a:t>
            </a:r>
          </a:p>
          <a:p>
            <a:pPr marL="0" indent="0" algn="just">
              <a:buNone/>
            </a:pPr>
            <a:endParaRPr lang="de-DE" dirty="0">
              <a:latin typeface="+mj-lt"/>
            </a:endParaRPr>
          </a:p>
          <a:p>
            <a:pPr marL="0" indent="0" algn="just">
              <a:buNone/>
            </a:pPr>
            <a:endParaRPr lang="de-DE" dirty="0">
              <a:latin typeface="+mj-lt"/>
            </a:endParaRPr>
          </a:p>
          <a:p>
            <a:pPr marL="0" indent="0" algn="just">
              <a:buNone/>
            </a:pPr>
            <a:endParaRPr lang="de-DE" dirty="0">
              <a:latin typeface="+mj-lt"/>
            </a:endParaRPr>
          </a:p>
        </p:txBody>
      </p:sp>
      <p:sp>
        <p:nvSpPr>
          <p:cNvPr id="4" name="Foliennummernplatzhalter 3">
            <a:extLst>
              <a:ext uri="{FF2B5EF4-FFF2-40B4-BE49-F238E27FC236}">
                <a16:creationId xmlns:a16="http://schemas.microsoft.com/office/drawing/2014/main" id="{E24F9D38-3121-1A4C-B34C-3EAF4135B667}"/>
              </a:ext>
            </a:extLst>
          </p:cNvPr>
          <p:cNvSpPr>
            <a:spLocks noGrp="1"/>
          </p:cNvSpPr>
          <p:nvPr>
            <p:ph type="sldNum" sz="quarter" idx="12"/>
          </p:nvPr>
        </p:nvSpPr>
        <p:spPr/>
        <p:txBody>
          <a:bodyPr/>
          <a:lstStyle/>
          <a:p>
            <a:fld id="{805001F4-2860-6443-A9C4-3E8101DBADFC}" type="slidenum">
              <a:rPr lang="de-DE" smtClean="0"/>
              <a:t>30</a:t>
            </a:fld>
            <a:endParaRPr lang="de-DE"/>
          </a:p>
        </p:txBody>
      </p:sp>
      <p:pic>
        <p:nvPicPr>
          <p:cNvPr id="7" name="Grafik 6">
            <a:extLst>
              <a:ext uri="{FF2B5EF4-FFF2-40B4-BE49-F238E27FC236}">
                <a16:creationId xmlns:a16="http://schemas.microsoft.com/office/drawing/2014/main" id="{7D3C58A6-236E-0A4F-8D5E-B04060CE1B7A}"/>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7398751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10A112-320B-3148-AE11-43A1C00FD467}"/>
              </a:ext>
            </a:extLst>
          </p:cNvPr>
          <p:cNvSpPr>
            <a:spLocks noGrp="1"/>
          </p:cNvSpPr>
          <p:nvPr>
            <p:ph type="title"/>
          </p:nvPr>
        </p:nvSpPr>
        <p:spPr/>
        <p:txBody>
          <a:bodyPr/>
          <a:lstStyle/>
          <a:p>
            <a:r>
              <a:rPr lang="de-DE" dirty="0"/>
              <a:t>Schritt 5 </a:t>
            </a:r>
            <a:r>
              <a:rPr lang="de-DE" i="1" dirty="0">
                <a:solidFill>
                  <a:schemeClr val="accent1">
                    <a:lumMod val="50000"/>
                  </a:schemeClr>
                </a:solidFill>
              </a:rPr>
              <a:t>Beispiel</a:t>
            </a:r>
            <a:endParaRPr lang="de-DE" i="1" dirty="0"/>
          </a:p>
        </p:txBody>
      </p:sp>
      <p:sp>
        <p:nvSpPr>
          <p:cNvPr id="3" name="Inhaltsplatzhalter 2">
            <a:extLst>
              <a:ext uri="{FF2B5EF4-FFF2-40B4-BE49-F238E27FC236}">
                <a16:creationId xmlns:a16="http://schemas.microsoft.com/office/drawing/2014/main" id="{EC9DF093-89CF-6A4D-A3D1-B0B3866B408F}"/>
              </a:ext>
            </a:extLst>
          </p:cNvPr>
          <p:cNvSpPr>
            <a:spLocks noGrp="1"/>
          </p:cNvSpPr>
          <p:nvPr>
            <p:ph idx="1"/>
          </p:nvPr>
        </p:nvSpPr>
        <p:spPr/>
        <p:txBody>
          <a:bodyPr/>
          <a:lstStyle/>
          <a:p>
            <a:pPr marL="0" indent="0">
              <a:buNone/>
            </a:pPr>
            <a:r>
              <a:rPr lang="de-DE" dirty="0">
                <a:latin typeface="+mj-lt"/>
              </a:rPr>
              <a:t>Biologische Sichtweise</a:t>
            </a:r>
          </a:p>
          <a:p>
            <a:pPr marL="0" indent="0">
              <a:buNone/>
            </a:pPr>
            <a:endParaRPr lang="de-DE" dirty="0"/>
          </a:p>
          <a:p>
            <a:pPr marL="0" indent="0">
              <a:buNone/>
            </a:pPr>
            <a:endParaRPr lang="de-DE" dirty="0"/>
          </a:p>
        </p:txBody>
      </p:sp>
      <p:sp>
        <p:nvSpPr>
          <p:cNvPr id="4" name="Foliennummernplatzhalter 3">
            <a:extLst>
              <a:ext uri="{FF2B5EF4-FFF2-40B4-BE49-F238E27FC236}">
                <a16:creationId xmlns:a16="http://schemas.microsoft.com/office/drawing/2014/main" id="{3E9D4C40-5DE6-6C47-B5C3-9E18E78EEB4A}"/>
              </a:ext>
            </a:extLst>
          </p:cNvPr>
          <p:cNvSpPr>
            <a:spLocks noGrp="1"/>
          </p:cNvSpPr>
          <p:nvPr>
            <p:ph type="sldNum" sz="quarter" idx="12"/>
          </p:nvPr>
        </p:nvSpPr>
        <p:spPr/>
        <p:txBody>
          <a:bodyPr/>
          <a:lstStyle/>
          <a:p>
            <a:fld id="{805001F4-2860-6443-A9C4-3E8101DBADFC}" type="slidenum">
              <a:rPr lang="de-DE" smtClean="0"/>
              <a:t>31</a:t>
            </a:fld>
            <a:endParaRPr lang="de-DE"/>
          </a:p>
        </p:txBody>
      </p:sp>
      <p:graphicFrame>
        <p:nvGraphicFramePr>
          <p:cNvPr id="5" name="Tabelle 5">
            <a:extLst>
              <a:ext uri="{FF2B5EF4-FFF2-40B4-BE49-F238E27FC236}">
                <a16:creationId xmlns:a16="http://schemas.microsoft.com/office/drawing/2014/main" id="{D0F7A704-920C-154D-A569-746A915AF073}"/>
              </a:ext>
            </a:extLst>
          </p:cNvPr>
          <p:cNvGraphicFramePr>
            <a:graphicFrameLocks noGrp="1"/>
          </p:cNvGraphicFramePr>
          <p:nvPr>
            <p:extLst>
              <p:ext uri="{D42A27DB-BD31-4B8C-83A1-F6EECF244321}">
                <p14:modId xmlns:p14="http://schemas.microsoft.com/office/powerpoint/2010/main" val="2677305519"/>
              </p:ext>
            </p:extLst>
          </p:nvPr>
        </p:nvGraphicFramePr>
        <p:xfrm>
          <a:off x="838200" y="2380008"/>
          <a:ext cx="10515600" cy="3853522"/>
        </p:xfrm>
        <a:graphic>
          <a:graphicData uri="http://schemas.openxmlformats.org/drawingml/2006/table">
            <a:tbl>
              <a:tblPr firstRow="1" bandRow="1">
                <a:tableStyleId>{0505E3EF-67EA-436B-97B2-0124C06EBD24}</a:tableStyleId>
              </a:tblPr>
              <a:tblGrid>
                <a:gridCol w="1691393">
                  <a:extLst>
                    <a:ext uri="{9D8B030D-6E8A-4147-A177-3AD203B41FA5}">
                      <a16:colId xmlns:a16="http://schemas.microsoft.com/office/drawing/2014/main" val="3522233591"/>
                    </a:ext>
                  </a:extLst>
                </a:gridCol>
                <a:gridCol w="2083147">
                  <a:extLst>
                    <a:ext uri="{9D8B030D-6E8A-4147-A177-3AD203B41FA5}">
                      <a16:colId xmlns:a16="http://schemas.microsoft.com/office/drawing/2014/main" val="1770192253"/>
                    </a:ext>
                  </a:extLst>
                </a:gridCol>
                <a:gridCol w="2623792">
                  <a:extLst>
                    <a:ext uri="{9D8B030D-6E8A-4147-A177-3AD203B41FA5}">
                      <a16:colId xmlns:a16="http://schemas.microsoft.com/office/drawing/2014/main" val="810150658"/>
                    </a:ext>
                  </a:extLst>
                </a:gridCol>
                <a:gridCol w="2058634">
                  <a:extLst>
                    <a:ext uri="{9D8B030D-6E8A-4147-A177-3AD203B41FA5}">
                      <a16:colId xmlns:a16="http://schemas.microsoft.com/office/drawing/2014/main" val="3665039009"/>
                    </a:ext>
                  </a:extLst>
                </a:gridCol>
                <a:gridCol w="2058634">
                  <a:extLst>
                    <a:ext uri="{9D8B030D-6E8A-4147-A177-3AD203B41FA5}">
                      <a16:colId xmlns:a16="http://schemas.microsoft.com/office/drawing/2014/main" val="2714797175"/>
                    </a:ext>
                  </a:extLst>
                </a:gridCol>
              </a:tblGrid>
              <a:tr h="984443">
                <a:tc>
                  <a:txBody>
                    <a:bodyPr/>
                    <a:lstStyle/>
                    <a:p>
                      <a:pPr algn="ctr"/>
                      <a:r>
                        <a:rPr lang="de-DE" dirty="0">
                          <a:latin typeface="+mj-lt"/>
                        </a:rPr>
                        <a:t>Leitfrage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Teilfragen </a:t>
                      </a:r>
                    </a:p>
                  </a:txBody>
                  <a:tcPr anchor="ctr"/>
                </a:tc>
                <a:tc>
                  <a:txBody>
                    <a:bodyPr/>
                    <a:lstStyle/>
                    <a:p>
                      <a:pPr algn="ctr"/>
                      <a:r>
                        <a:rPr lang="de-DE" dirty="0">
                          <a:latin typeface="+mj-lt"/>
                        </a:rPr>
                        <a:t>Erklärung / Inhalte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Didaktischer Baustein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0" dirty="0">
                          <a:latin typeface="+mj-lt"/>
                        </a:rPr>
                        <a:t>(Beispiele, Ausblick)</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Rückbezug Thematik</a:t>
                      </a:r>
                    </a:p>
                  </a:txBody>
                  <a:tcPr anchor="ctr"/>
                </a:tc>
                <a:extLst>
                  <a:ext uri="{0D108BD9-81ED-4DB2-BD59-A6C34878D82A}">
                    <a16:rowId xmlns:a16="http://schemas.microsoft.com/office/drawing/2014/main" val="189783683"/>
                  </a:ext>
                </a:extLst>
              </a:tr>
              <a:tr h="343824">
                <a:tc rowSpan="4">
                  <a:txBody>
                    <a:bodyPr/>
                    <a:lstStyle/>
                    <a:p>
                      <a:pPr marL="0" indent="0" algn="ctr">
                        <a:buNone/>
                      </a:pPr>
                      <a:endParaRPr lang="de-DE" sz="2000" i="1" kern="1200" dirty="0">
                        <a:solidFill>
                          <a:schemeClr val="dk1"/>
                        </a:solidFill>
                        <a:latin typeface="+mj-lt"/>
                        <a:ea typeface="+mn-ea"/>
                        <a:cs typeface="+mn-cs"/>
                      </a:endParaRPr>
                    </a:p>
                    <a:p>
                      <a:pPr marL="0" indent="0" algn="ctr">
                        <a:buNone/>
                      </a:pPr>
                      <a:r>
                        <a:rPr lang="de-DE" sz="2000" i="1" kern="1200" dirty="0">
                          <a:solidFill>
                            <a:schemeClr val="dk1"/>
                          </a:solidFill>
                          <a:latin typeface="+mj-lt"/>
                          <a:ea typeface="+mn-ea"/>
                          <a:cs typeface="+mn-cs"/>
                        </a:rPr>
                        <a:t>Was sind direkte ökologische Folgen von Kurzstrecken-flügen? </a:t>
                      </a:r>
                    </a:p>
                    <a:p>
                      <a:endParaRPr lang="de-DE" dirty="0">
                        <a:latin typeface="+mj-lt"/>
                      </a:endParaRPr>
                    </a:p>
                  </a:txBody>
                  <a:tcPr/>
                </a:tc>
                <a:tc>
                  <a:txBody>
                    <a:bodyPr/>
                    <a:lstStyle/>
                    <a:p>
                      <a:r>
                        <a:rPr lang="de-DE" sz="1400" dirty="0">
                          <a:latin typeface="+mj-lt"/>
                        </a:rPr>
                        <a:t>Was heißt es, sich ökologisch nachhaltig zu verhalten? </a:t>
                      </a: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rowSpan="4">
                  <a:txBody>
                    <a:bodyPr/>
                    <a:lstStyle/>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r>
                        <a:rPr lang="de-DE" sz="1800" kern="1200" dirty="0">
                          <a:solidFill>
                            <a:schemeClr val="dk1"/>
                          </a:solidFill>
                          <a:latin typeface="+mn-lt"/>
                          <a:ea typeface="+mn-ea"/>
                          <a:cs typeface="+mn-cs"/>
                        </a:rPr>
                        <a:t>...</a:t>
                      </a:r>
                    </a:p>
                    <a:p>
                      <a:endParaRPr lang="de-DE" dirty="0">
                        <a:latin typeface="+mj-lt"/>
                      </a:endParaRPr>
                    </a:p>
                  </a:txBody>
                  <a:tcPr/>
                </a:tc>
                <a:extLst>
                  <a:ext uri="{0D108BD9-81ED-4DB2-BD59-A6C34878D82A}">
                    <a16:rowId xmlns:a16="http://schemas.microsoft.com/office/drawing/2014/main" val="1767898365"/>
                  </a:ext>
                </a:extLst>
              </a:tr>
              <a:tr h="674519">
                <a:tc vMerge="1">
                  <a:txBody>
                    <a:bodyPr/>
                    <a:lstStyle/>
                    <a:p>
                      <a:endParaRPr lang="de-D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mj-lt"/>
                        </a:rPr>
                        <a:t>Was ist ein Ökosystem und wie greifen wir Menschen in das Ökosystem ein?</a:t>
                      </a: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a:p>
                  </a:txBody>
                  <a:tcPr/>
                </a:tc>
                <a:extLst>
                  <a:ext uri="{0D108BD9-81ED-4DB2-BD59-A6C34878D82A}">
                    <a16:rowId xmlns:a16="http://schemas.microsoft.com/office/drawing/2014/main" val="634660737"/>
                  </a:ext>
                </a:extLst>
              </a:tr>
              <a:tr h="674519">
                <a:tc vMerge="1">
                  <a:txBody>
                    <a:bodyPr/>
                    <a:lstStyle/>
                    <a:p>
                      <a:endParaRPr lang="de-DE"/>
                    </a:p>
                  </a:txBody>
                  <a:tcPr/>
                </a:tc>
                <a:tc>
                  <a:txBody>
                    <a:bodyPr/>
                    <a:lstStyle/>
                    <a:p>
                      <a:r>
                        <a:rPr lang="de-DE" sz="1400" dirty="0">
                          <a:latin typeface="+mj-lt"/>
                        </a:rPr>
                        <a:t>Was sind globale Folgen von CO</a:t>
                      </a:r>
                      <a:r>
                        <a:rPr lang="de-DE" sz="1400" baseline="-25000" dirty="0">
                          <a:latin typeface="+mj-lt"/>
                        </a:rPr>
                        <a:t>2</a:t>
                      </a:r>
                      <a:r>
                        <a:rPr lang="de-DE" sz="1400" baseline="0" dirty="0">
                          <a:latin typeface="+mj-lt"/>
                        </a:rPr>
                        <a:t> in der Erdatmosphäre? </a:t>
                      </a:r>
                      <a:endParaRPr lang="de-DE" sz="1400" dirty="0">
                        <a:latin typeface="+mj-lt"/>
                      </a:endParaRP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dirty="0">
                        <a:latin typeface="+mj-lt"/>
                      </a:endParaRPr>
                    </a:p>
                  </a:txBody>
                  <a:tcPr/>
                </a:tc>
                <a:extLst>
                  <a:ext uri="{0D108BD9-81ED-4DB2-BD59-A6C34878D82A}">
                    <a16:rowId xmlns:a16="http://schemas.microsoft.com/office/drawing/2014/main" val="3777233027"/>
                  </a:ext>
                </a:extLst>
              </a:tr>
              <a:tr h="674519">
                <a:tc vMerge="1">
                  <a:txBody>
                    <a:bodyPr/>
                    <a:lstStyle/>
                    <a:p>
                      <a:endParaRPr lang="de-D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mj-lt"/>
                        </a:rPr>
                        <a:t>Was sind lokale Folgen von CO</a:t>
                      </a:r>
                      <a:r>
                        <a:rPr lang="de-DE" sz="1400" baseline="-25000" dirty="0">
                          <a:latin typeface="+mj-lt"/>
                        </a:rPr>
                        <a:t>2</a:t>
                      </a:r>
                      <a:r>
                        <a:rPr lang="de-DE" sz="1400" baseline="0" dirty="0">
                          <a:latin typeface="+mj-lt"/>
                        </a:rPr>
                        <a:t> in der Luft? </a:t>
                      </a:r>
                      <a:endParaRPr lang="de-DE" sz="1400" dirty="0">
                        <a:latin typeface="+mj-lt"/>
                      </a:endParaRP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a:p>
                  </a:txBody>
                  <a:tcPr/>
                </a:tc>
                <a:extLst>
                  <a:ext uri="{0D108BD9-81ED-4DB2-BD59-A6C34878D82A}">
                    <a16:rowId xmlns:a16="http://schemas.microsoft.com/office/drawing/2014/main" val="3956777843"/>
                  </a:ext>
                </a:extLst>
              </a:tr>
            </a:tbl>
          </a:graphicData>
        </a:graphic>
      </p:graphicFrame>
      <p:pic>
        <p:nvPicPr>
          <p:cNvPr id="7" name="Grafik 6">
            <a:extLst>
              <a:ext uri="{FF2B5EF4-FFF2-40B4-BE49-F238E27FC236}">
                <a16:creationId xmlns:a16="http://schemas.microsoft.com/office/drawing/2014/main" id="{C763BD22-E3C8-1842-B8AD-C0DC4D7DB194}"/>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907868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10A112-320B-3148-AE11-43A1C00FD467}"/>
              </a:ext>
            </a:extLst>
          </p:cNvPr>
          <p:cNvSpPr>
            <a:spLocks noGrp="1"/>
          </p:cNvSpPr>
          <p:nvPr>
            <p:ph type="title"/>
          </p:nvPr>
        </p:nvSpPr>
        <p:spPr/>
        <p:txBody>
          <a:bodyPr/>
          <a:lstStyle/>
          <a:p>
            <a:r>
              <a:rPr lang="de-DE" dirty="0"/>
              <a:t>Schritt 5 </a:t>
            </a:r>
            <a:r>
              <a:rPr lang="de-DE" i="1" dirty="0">
                <a:solidFill>
                  <a:schemeClr val="accent1">
                    <a:lumMod val="50000"/>
                  </a:schemeClr>
                </a:solidFill>
              </a:rPr>
              <a:t>Beispiel</a:t>
            </a:r>
            <a:endParaRPr lang="de-DE" i="1" dirty="0"/>
          </a:p>
        </p:txBody>
      </p:sp>
      <p:sp>
        <p:nvSpPr>
          <p:cNvPr id="3" name="Inhaltsplatzhalter 2">
            <a:extLst>
              <a:ext uri="{FF2B5EF4-FFF2-40B4-BE49-F238E27FC236}">
                <a16:creationId xmlns:a16="http://schemas.microsoft.com/office/drawing/2014/main" id="{EC9DF093-89CF-6A4D-A3D1-B0B3866B408F}"/>
              </a:ext>
            </a:extLst>
          </p:cNvPr>
          <p:cNvSpPr>
            <a:spLocks noGrp="1"/>
          </p:cNvSpPr>
          <p:nvPr>
            <p:ph idx="1"/>
          </p:nvPr>
        </p:nvSpPr>
        <p:spPr/>
        <p:txBody>
          <a:bodyPr/>
          <a:lstStyle/>
          <a:p>
            <a:pPr marL="0" indent="0">
              <a:buNone/>
            </a:pPr>
            <a:r>
              <a:rPr lang="de-DE" dirty="0">
                <a:latin typeface="+mj-lt"/>
              </a:rPr>
              <a:t>Chemische Sichtweise</a:t>
            </a:r>
          </a:p>
          <a:p>
            <a:pPr marL="0" indent="0">
              <a:buNone/>
            </a:pPr>
            <a:endParaRPr lang="de-DE" dirty="0"/>
          </a:p>
          <a:p>
            <a:pPr marL="0" indent="0">
              <a:buNone/>
            </a:pPr>
            <a:endParaRPr lang="de-DE" dirty="0"/>
          </a:p>
        </p:txBody>
      </p:sp>
      <p:sp>
        <p:nvSpPr>
          <p:cNvPr id="4" name="Foliennummernplatzhalter 3">
            <a:extLst>
              <a:ext uri="{FF2B5EF4-FFF2-40B4-BE49-F238E27FC236}">
                <a16:creationId xmlns:a16="http://schemas.microsoft.com/office/drawing/2014/main" id="{3E9D4C40-5DE6-6C47-B5C3-9E18E78EEB4A}"/>
              </a:ext>
            </a:extLst>
          </p:cNvPr>
          <p:cNvSpPr>
            <a:spLocks noGrp="1"/>
          </p:cNvSpPr>
          <p:nvPr>
            <p:ph type="sldNum" sz="quarter" idx="12"/>
          </p:nvPr>
        </p:nvSpPr>
        <p:spPr/>
        <p:txBody>
          <a:bodyPr/>
          <a:lstStyle/>
          <a:p>
            <a:fld id="{805001F4-2860-6443-A9C4-3E8101DBADFC}" type="slidenum">
              <a:rPr lang="de-DE" smtClean="0"/>
              <a:t>32</a:t>
            </a:fld>
            <a:endParaRPr lang="de-DE"/>
          </a:p>
        </p:txBody>
      </p:sp>
      <p:graphicFrame>
        <p:nvGraphicFramePr>
          <p:cNvPr id="5" name="Tabelle 5">
            <a:extLst>
              <a:ext uri="{FF2B5EF4-FFF2-40B4-BE49-F238E27FC236}">
                <a16:creationId xmlns:a16="http://schemas.microsoft.com/office/drawing/2014/main" id="{D0F7A704-920C-154D-A569-746A915AF073}"/>
              </a:ext>
            </a:extLst>
          </p:cNvPr>
          <p:cNvGraphicFramePr>
            <a:graphicFrameLocks noGrp="1"/>
          </p:cNvGraphicFramePr>
          <p:nvPr>
            <p:extLst>
              <p:ext uri="{D42A27DB-BD31-4B8C-83A1-F6EECF244321}">
                <p14:modId xmlns:p14="http://schemas.microsoft.com/office/powerpoint/2010/main" val="2798435144"/>
              </p:ext>
            </p:extLst>
          </p:nvPr>
        </p:nvGraphicFramePr>
        <p:xfrm>
          <a:off x="838200" y="2380008"/>
          <a:ext cx="10515600" cy="3910523"/>
        </p:xfrm>
        <a:graphic>
          <a:graphicData uri="http://schemas.openxmlformats.org/drawingml/2006/table">
            <a:tbl>
              <a:tblPr firstRow="1" bandRow="1">
                <a:tableStyleId>{0505E3EF-67EA-436B-97B2-0124C06EBD24}</a:tableStyleId>
              </a:tblPr>
              <a:tblGrid>
                <a:gridCol w="1691393">
                  <a:extLst>
                    <a:ext uri="{9D8B030D-6E8A-4147-A177-3AD203B41FA5}">
                      <a16:colId xmlns:a16="http://schemas.microsoft.com/office/drawing/2014/main" val="3522233591"/>
                    </a:ext>
                  </a:extLst>
                </a:gridCol>
                <a:gridCol w="2083147">
                  <a:extLst>
                    <a:ext uri="{9D8B030D-6E8A-4147-A177-3AD203B41FA5}">
                      <a16:colId xmlns:a16="http://schemas.microsoft.com/office/drawing/2014/main" val="1770192253"/>
                    </a:ext>
                  </a:extLst>
                </a:gridCol>
                <a:gridCol w="2623792">
                  <a:extLst>
                    <a:ext uri="{9D8B030D-6E8A-4147-A177-3AD203B41FA5}">
                      <a16:colId xmlns:a16="http://schemas.microsoft.com/office/drawing/2014/main" val="810150658"/>
                    </a:ext>
                  </a:extLst>
                </a:gridCol>
                <a:gridCol w="2058634">
                  <a:extLst>
                    <a:ext uri="{9D8B030D-6E8A-4147-A177-3AD203B41FA5}">
                      <a16:colId xmlns:a16="http://schemas.microsoft.com/office/drawing/2014/main" val="3665039009"/>
                    </a:ext>
                  </a:extLst>
                </a:gridCol>
                <a:gridCol w="2058634">
                  <a:extLst>
                    <a:ext uri="{9D8B030D-6E8A-4147-A177-3AD203B41FA5}">
                      <a16:colId xmlns:a16="http://schemas.microsoft.com/office/drawing/2014/main" val="2714797175"/>
                    </a:ext>
                  </a:extLst>
                </a:gridCol>
              </a:tblGrid>
              <a:tr h="984443">
                <a:tc>
                  <a:txBody>
                    <a:bodyPr/>
                    <a:lstStyle/>
                    <a:p>
                      <a:pPr algn="ctr"/>
                      <a:r>
                        <a:rPr lang="de-DE" dirty="0">
                          <a:latin typeface="+mj-lt"/>
                        </a:rPr>
                        <a:t>Leitfrage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Teilfragen </a:t>
                      </a:r>
                    </a:p>
                  </a:txBody>
                  <a:tcPr anchor="ctr"/>
                </a:tc>
                <a:tc>
                  <a:txBody>
                    <a:bodyPr/>
                    <a:lstStyle/>
                    <a:p>
                      <a:pPr algn="ctr"/>
                      <a:r>
                        <a:rPr lang="de-DE" dirty="0">
                          <a:latin typeface="+mj-lt"/>
                        </a:rPr>
                        <a:t>Erklärung / Inhalte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Didaktischer Baustein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0" dirty="0">
                          <a:latin typeface="+mj-lt"/>
                        </a:rPr>
                        <a:t>(Beispiele, Ausblick)</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Rückbezug Thematik</a:t>
                      </a:r>
                    </a:p>
                  </a:txBody>
                  <a:tcPr anchor="ctr"/>
                </a:tc>
                <a:extLst>
                  <a:ext uri="{0D108BD9-81ED-4DB2-BD59-A6C34878D82A}">
                    <a16:rowId xmlns:a16="http://schemas.microsoft.com/office/drawing/2014/main" val="189783683"/>
                  </a:ext>
                </a:extLst>
              </a:tr>
              <a:tr h="343824">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2000" i="1" kern="1200" dirty="0">
                        <a:solidFill>
                          <a:schemeClr val="dk1"/>
                        </a:solidFill>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i="1" kern="1200" dirty="0">
                          <a:solidFill>
                            <a:schemeClr val="dk1"/>
                          </a:solidFill>
                          <a:latin typeface="+mj-lt"/>
                          <a:ea typeface="+mn-ea"/>
                          <a:cs typeface="+mn-cs"/>
                        </a:rPr>
                        <a:t>Was genau ist Kerosin und wieso entsteht beim Fliegen so viel CO</a:t>
                      </a:r>
                      <a:r>
                        <a:rPr lang="de-DE" sz="2000" i="1" kern="1200" baseline="-25000" dirty="0">
                          <a:solidFill>
                            <a:schemeClr val="dk1"/>
                          </a:solidFill>
                          <a:latin typeface="+mj-lt"/>
                          <a:ea typeface="+mn-ea"/>
                          <a:cs typeface="+mn-cs"/>
                        </a:rPr>
                        <a:t>2</a:t>
                      </a:r>
                      <a:r>
                        <a:rPr lang="de-DE" sz="2000" i="1" kern="1200" dirty="0">
                          <a:solidFill>
                            <a:schemeClr val="dk1"/>
                          </a:solidFill>
                          <a:latin typeface="+mj-lt"/>
                          <a:ea typeface="+mn-ea"/>
                          <a:cs typeface="+mn-cs"/>
                        </a:rPr>
                        <a:t>?</a:t>
                      </a:r>
                    </a:p>
                    <a:p>
                      <a:endParaRPr lang="de-DE" dirty="0">
                        <a:latin typeface="+mj-lt"/>
                      </a:endParaRPr>
                    </a:p>
                  </a:txBody>
                  <a:tcPr/>
                </a:tc>
                <a:tc>
                  <a:txBody>
                    <a:bodyPr/>
                    <a:lstStyle/>
                    <a:p>
                      <a:r>
                        <a:rPr lang="de-DE" sz="1400" kern="1200" dirty="0">
                          <a:solidFill>
                            <a:schemeClr val="dk1"/>
                          </a:solidFill>
                          <a:latin typeface="+mj-lt"/>
                          <a:ea typeface="+mn-ea"/>
                          <a:cs typeface="+mn-cs"/>
                        </a:rPr>
                        <a:t>Wie ist Kerosin chemisch aufgebaut?</a:t>
                      </a:r>
                    </a:p>
                    <a:p>
                      <a:endParaRPr lang="de-DE" sz="1400" kern="1200" dirty="0">
                        <a:solidFill>
                          <a:schemeClr val="dk1"/>
                        </a:solidFill>
                        <a:latin typeface="+mn-lt"/>
                        <a:ea typeface="+mn-ea"/>
                        <a:cs typeface="+mn-cs"/>
                      </a:endParaRP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rowSpan="4">
                  <a:txBody>
                    <a:bodyPr/>
                    <a:lstStyle/>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r>
                        <a:rPr lang="de-DE" sz="1800" kern="1200" dirty="0">
                          <a:solidFill>
                            <a:schemeClr val="dk1"/>
                          </a:solidFill>
                          <a:latin typeface="+mn-lt"/>
                          <a:ea typeface="+mn-ea"/>
                          <a:cs typeface="+mn-cs"/>
                        </a:rPr>
                        <a:t>...</a:t>
                      </a:r>
                    </a:p>
                    <a:p>
                      <a:endParaRPr lang="de-DE" dirty="0">
                        <a:latin typeface="+mj-lt"/>
                      </a:endParaRPr>
                    </a:p>
                  </a:txBody>
                  <a:tcPr/>
                </a:tc>
                <a:extLst>
                  <a:ext uri="{0D108BD9-81ED-4DB2-BD59-A6C34878D82A}">
                    <a16:rowId xmlns:a16="http://schemas.microsoft.com/office/drawing/2014/main" val="1767898365"/>
                  </a:ext>
                </a:extLst>
              </a:tr>
              <a:tr h="674519">
                <a:tc vMerge="1">
                  <a:txBody>
                    <a:bodyPr/>
                    <a:lstStyle/>
                    <a:p>
                      <a:endParaRPr lang="de-D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kern="1200" dirty="0">
                          <a:solidFill>
                            <a:schemeClr val="dk1"/>
                          </a:solidFill>
                          <a:latin typeface="+mj-lt"/>
                          <a:ea typeface="+mn-ea"/>
                          <a:cs typeface="+mn-cs"/>
                        </a:rPr>
                        <a:t>Wie wird Kerosin gewonnen?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kern="1200" dirty="0">
                        <a:solidFill>
                          <a:schemeClr val="dk1"/>
                        </a:solidFill>
                        <a:latin typeface="+mj-lt"/>
                        <a:ea typeface="+mn-ea"/>
                        <a:cs typeface="+mn-cs"/>
                      </a:endParaRP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a:p>
                  </a:txBody>
                  <a:tcPr/>
                </a:tc>
                <a:extLst>
                  <a:ext uri="{0D108BD9-81ED-4DB2-BD59-A6C34878D82A}">
                    <a16:rowId xmlns:a16="http://schemas.microsoft.com/office/drawing/2014/main" val="634660737"/>
                  </a:ext>
                </a:extLst>
              </a:tr>
              <a:tr h="674519">
                <a:tc vMerge="1">
                  <a:txBody>
                    <a:bodyPr/>
                    <a:lstStyle/>
                    <a:p>
                      <a:endParaRPr lang="de-DE"/>
                    </a:p>
                  </a:txBody>
                  <a:tcPr/>
                </a:tc>
                <a:tc>
                  <a:txBody>
                    <a:bodyPr/>
                    <a:lstStyle/>
                    <a:p>
                      <a:r>
                        <a:rPr lang="de-DE" sz="1400" dirty="0">
                          <a:latin typeface="+mj-lt"/>
                        </a:rPr>
                        <a:t>Wie passiert bei der Verbrennungsreaktion von Kerosin? </a:t>
                      </a: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dirty="0">
                        <a:latin typeface="+mj-lt"/>
                      </a:endParaRPr>
                    </a:p>
                  </a:txBody>
                  <a:tcPr/>
                </a:tc>
                <a:extLst>
                  <a:ext uri="{0D108BD9-81ED-4DB2-BD59-A6C34878D82A}">
                    <a16:rowId xmlns:a16="http://schemas.microsoft.com/office/drawing/2014/main" val="3777233027"/>
                  </a:ext>
                </a:extLst>
              </a:tr>
              <a:tr h="674519">
                <a:tc vMerge="1">
                  <a:txBody>
                    <a:bodyPr/>
                    <a:lstStyle/>
                    <a:p>
                      <a:endParaRPr lang="de-DE"/>
                    </a:p>
                  </a:txBody>
                  <a:tcPr/>
                </a:tc>
                <a:tc>
                  <a:txBody>
                    <a:bodyPr/>
                    <a:lstStyle/>
                    <a:p>
                      <a:r>
                        <a:rPr lang="de-DE" sz="1400" dirty="0">
                          <a:latin typeface="+mj-lt"/>
                        </a:rPr>
                        <a:t>Welche chemischen Produkte bleiben bei der Verbrennung übrig? </a:t>
                      </a: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a:p>
                  </a:txBody>
                  <a:tcPr/>
                </a:tc>
                <a:extLst>
                  <a:ext uri="{0D108BD9-81ED-4DB2-BD59-A6C34878D82A}">
                    <a16:rowId xmlns:a16="http://schemas.microsoft.com/office/drawing/2014/main" val="3956777843"/>
                  </a:ext>
                </a:extLst>
              </a:tr>
            </a:tbl>
          </a:graphicData>
        </a:graphic>
      </p:graphicFrame>
      <p:pic>
        <p:nvPicPr>
          <p:cNvPr id="7" name="Grafik 6">
            <a:extLst>
              <a:ext uri="{FF2B5EF4-FFF2-40B4-BE49-F238E27FC236}">
                <a16:creationId xmlns:a16="http://schemas.microsoft.com/office/drawing/2014/main" id="{9E644B10-D295-284F-A30E-EEB880C8C24C}"/>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5623328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10A112-320B-3148-AE11-43A1C00FD467}"/>
              </a:ext>
            </a:extLst>
          </p:cNvPr>
          <p:cNvSpPr>
            <a:spLocks noGrp="1"/>
          </p:cNvSpPr>
          <p:nvPr>
            <p:ph type="title"/>
          </p:nvPr>
        </p:nvSpPr>
        <p:spPr/>
        <p:txBody>
          <a:bodyPr/>
          <a:lstStyle/>
          <a:p>
            <a:r>
              <a:rPr lang="de-DE" dirty="0"/>
              <a:t>Schritt 5 </a:t>
            </a:r>
            <a:r>
              <a:rPr lang="de-DE" i="1" dirty="0">
                <a:solidFill>
                  <a:schemeClr val="accent1">
                    <a:lumMod val="50000"/>
                  </a:schemeClr>
                </a:solidFill>
              </a:rPr>
              <a:t>Beispiel</a:t>
            </a:r>
            <a:endParaRPr lang="de-DE" i="1" dirty="0"/>
          </a:p>
        </p:txBody>
      </p:sp>
      <p:sp>
        <p:nvSpPr>
          <p:cNvPr id="3" name="Inhaltsplatzhalter 2">
            <a:extLst>
              <a:ext uri="{FF2B5EF4-FFF2-40B4-BE49-F238E27FC236}">
                <a16:creationId xmlns:a16="http://schemas.microsoft.com/office/drawing/2014/main" id="{EC9DF093-89CF-6A4D-A3D1-B0B3866B408F}"/>
              </a:ext>
            </a:extLst>
          </p:cNvPr>
          <p:cNvSpPr>
            <a:spLocks noGrp="1"/>
          </p:cNvSpPr>
          <p:nvPr>
            <p:ph idx="1"/>
          </p:nvPr>
        </p:nvSpPr>
        <p:spPr/>
        <p:txBody>
          <a:bodyPr/>
          <a:lstStyle/>
          <a:p>
            <a:pPr marL="0" indent="0">
              <a:buNone/>
            </a:pPr>
            <a:r>
              <a:rPr lang="de-DE" dirty="0">
                <a:latin typeface="+mj-lt"/>
              </a:rPr>
              <a:t>Physikalische Sichtweise</a:t>
            </a:r>
          </a:p>
          <a:p>
            <a:pPr marL="0" indent="0">
              <a:buNone/>
            </a:pPr>
            <a:endParaRPr lang="de-DE" dirty="0"/>
          </a:p>
          <a:p>
            <a:pPr marL="0" indent="0">
              <a:buNone/>
            </a:pPr>
            <a:endParaRPr lang="de-DE" dirty="0"/>
          </a:p>
        </p:txBody>
      </p:sp>
      <p:sp>
        <p:nvSpPr>
          <p:cNvPr id="4" name="Foliennummernplatzhalter 3">
            <a:extLst>
              <a:ext uri="{FF2B5EF4-FFF2-40B4-BE49-F238E27FC236}">
                <a16:creationId xmlns:a16="http://schemas.microsoft.com/office/drawing/2014/main" id="{3E9D4C40-5DE6-6C47-B5C3-9E18E78EEB4A}"/>
              </a:ext>
            </a:extLst>
          </p:cNvPr>
          <p:cNvSpPr>
            <a:spLocks noGrp="1"/>
          </p:cNvSpPr>
          <p:nvPr>
            <p:ph type="sldNum" sz="quarter" idx="12"/>
          </p:nvPr>
        </p:nvSpPr>
        <p:spPr/>
        <p:txBody>
          <a:bodyPr/>
          <a:lstStyle/>
          <a:p>
            <a:fld id="{805001F4-2860-6443-A9C4-3E8101DBADFC}" type="slidenum">
              <a:rPr lang="de-DE" smtClean="0"/>
              <a:t>33</a:t>
            </a:fld>
            <a:endParaRPr lang="de-DE"/>
          </a:p>
        </p:txBody>
      </p:sp>
      <p:graphicFrame>
        <p:nvGraphicFramePr>
          <p:cNvPr id="5" name="Tabelle 5">
            <a:extLst>
              <a:ext uri="{FF2B5EF4-FFF2-40B4-BE49-F238E27FC236}">
                <a16:creationId xmlns:a16="http://schemas.microsoft.com/office/drawing/2014/main" id="{D0F7A704-920C-154D-A569-746A915AF073}"/>
              </a:ext>
            </a:extLst>
          </p:cNvPr>
          <p:cNvGraphicFramePr>
            <a:graphicFrameLocks noGrp="1"/>
          </p:cNvGraphicFramePr>
          <p:nvPr>
            <p:extLst>
              <p:ext uri="{D42A27DB-BD31-4B8C-83A1-F6EECF244321}">
                <p14:modId xmlns:p14="http://schemas.microsoft.com/office/powerpoint/2010/main" val="2979734821"/>
              </p:ext>
            </p:extLst>
          </p:nvPr>
        </p:nvGraphicFramePr>
        <p:xfrm>
          <a:off x="838200" y="2380008"/>
          <a:ext cx="10515600" cy="3910523"/>
        </p:xfrm>
        <a:graphic>
          <a:graphicData uri="http://schemas.openxmlformats.org/drawingml/2006/table">
            <a:tbl>
              <a:tblPr firstRow="1" bandRow="1">
                <a:tableStyleId>{0505E3EF-67EA-436B-97B2-0124C06EBD24}</a:tableStyleId>
              </a:tblPr>
              <a:tblGrid>
                <a:gridCol w="1691393">
                  <a:extLst>
                    <a:ext uri="{9D8B030D-6E8A-4147-A177-3AD203B41FA5}">
                      <a16:colId xmlns:a16="http://schemas.microsoft.com/office/drawing/2014/main" val="3522233591"/>
                    </a:ext>
                  </a:extLst>
                </a:gridCol>
                <a:gridCol w="2083147">
                  <a:extLst>
                    <a:ext uri="{9D8B030D-6E8A-4147-A177-3AD203B41FA5}">
                      <a16:colId xmlns:a16="http://schemas.microsoft.com/office/drawing/2014/main" val="1770192253"/>
                    </a:ext>
                  </a:extLst>
                </a:gridCol>
                <a:gridCol w="2623792">
                  <a:extLst>
                    <a:ext uri="{9D8B030D-6E8A-4147-A177-3AD203B41FA5}">
                      <a16:colId xmlns:a16="http://schemas.microsoft.com/office/drawing/2014/main" val="810150658"/>
                    </a:ext>
                  </a:extLst>
                </a:gridCol>
                <a:gridCol w="2058634">
                  <a:extLst>
                    <a:ext uri="{9D8B030D-6E8A-4147-A177-3AD203B41FA5}">
                      <a16:colId xmlns:a16="http://schemas.microsoft.com/office/drawing/2014/main" val="3665039009"/>
                    </a:ext>
                  </a:extLst>
                </a:gridCol>
                <a:gridCol w="2058634">
                  <a:extLst>
                    <a:ext uri="{9D8B030D-6E8A-4147-A177-3AD203B41FA5}">
                      <a16:colId xmlns:a16="http://schemas.microsoft.com/office/drawing/2014/main" val="2714797175"/>
                    </a:ext>
                  </a:extLst>
                </a:gridCol>
              </a:tblGrid>
              <a:tr h="984443">
                <a:tc>
                  <a:txBody>
                    <a:bodyPr/>
                    <a:lstStyle/>
                    <a:p>
                      <a:pPr algn="ctr"/>
                      <a:r>
                        <a:rPr lang="de-DE" dirty="0">
                          <a:latin typeface="+mj-lt"/>
                        </a:rPr>
                        <a:t>Leitfrage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Teilfragen </a:t>
                      </a:r>
                    </a:p>
                  </a:txBody>
                  <a:tcPr anchor="ctr"/>
                </a:tc>
                <a:tc>
                  <a:txBody>
                    <a:bodyPr/>
                    <a:lstStyle/>
                    <a:p>
                      <a:pPr algn="ctr"/>
                      <a:r>
                        <a:rPr lang="de-DE" dirty="0">
                          <a:latin typeface="+mj-lt"/>
                        </a:rPr>
                        <a:t>Erklärung / Inhalte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Didaktischer Baustein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0" dirty="0">
                          <a:latin typeface="+mj-lt"/>
                        </a:rPr>
                        <a:t>(Beispiele, Ausblick)</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latin typeface="+mj-lt"/>
                        </a:rPr>
                        <a:t>Rückbezug Thematik</a:t>
                      </a:r>
                    </a:p>
                  </a:txBody>
                  <a:tcPr anchor="ctr"/>
                </a:tc>
                <a:extLst>
                  <a:ext uri="{0D108BD9-81ED-4DB2-BD59-A6C34878D82A}">
                    <a16:rowId xmlns:a16="http://schemas.microsoft.com/office/drawing/2014/main" val="189783683"/>
                  </a:ext>
                </a:extLst>
              </a:tr>
              <a:tr h="343824">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2000" i="1" kern="1200" dirty="0">
                        <a:solidFill>
                          <a:schemeClr val="dk1"/>
                        </a:solidFill>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i="1" kern="1200" dirty="0">
                          <a:solidFill>
                            <a:schemeClr val="dk1"/>
                          </a:solidFill>
                          <a:latin typeface="+mj-lt"/>
                          <a:ea typeface="+mn-ea"/>
                          <a:cs typeface="+mn-cs"/>
                        </a:rPr>
                        <a:t>Wieso braucht es einen Treibstoff wie Kerosin zum Fliegen? </a:t>
                      </a:r>
                    </a:p>
                    <a:p>
                      <a:endParaRPr lang="de-DE" dirty="0">
                        <a:latin typeface="+mj-lt"/>
                      </a:endParaRPr>
                    </a:p>
                  </a:txBody>
                  <a:tcPr/>
                </a:tc>
                <a:tc>
                  <a:txBody>
                    <a:bodyPr/>
                    <a:lstStyle/>
                    <a:p>
                      <a:r>
                        <a:rPr lang="de-DE" sz="1400" dirty="0">
                          <a:latin typeface="+mj-lt"/>
                        </a:rPr>
                        <a:t>Wie kann ein Flugzeug so schnell fliegen? </a:t>
                      </a:r>
                    </a:p>
                    <a:p>
                      <a:endParaRPr lang="de-DE" sz="1400" dirty="0">
                        <a:latin typeface="+mj-lt"/>
                      </a:endParaRP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rowSpan="4">
                  <a:txBody>
                    <a:bodyPr/>
                    <a:lstStyle/>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endParaRPr lang="de-DE" sz="1800" kern="1200" dirty="0">
                        <a:solidFill>
                          <a:schemeClr val="dk1"/>
                        </a:solidFill>
                        <a:latin typeface="+mn-lt"/>
                        <a:ea typeface="+mn-ea"/>
                        <a:cs typeface="+mn-cs"/>
                      </a:endParaRPr>
                    </a:p>
                    <a:p>
                      <a:pPr algn="ctr"/>
                      <a:r>
                        <a:rPr lang="de-DE" sz="1800" kern="1200" dirty="0">
                          <a:solidFill>
                            <a:schemeClr val="dk1"/>
                          </a:solidFill>
                          <a:latin typeface="+mn-lt"/>
                          <a:ea typeface="+mn-ea"/>
                          <a:cs typeface="+mn-cs"/>
                        </a:rPr>
                        <a:t>...</a:t>
                      </a:r>
                    </a:p>
                    <a:p>
                      <a:endParaRPr lang="de-DE" dirty="0">
                        <a:latin typeface="+mj-lt"/>
                      </a:endParaRPr>
                    </a:p>
                  </a:txBody>
                  <a:tcPr/>
                </a:tc>
                <a:extLst>
                  <a:ext uri="{0D108BD9-81ED-4DB2-BD59-A6C34878D82A}">
                    <a16:rowId xmlns:a16="http://schemas.microsoft.com/office/drawing/2014/main" val="1767898365"/>
                  </a:ext>
                </a:extLst>
              </a:tr>
              <a:tr h="674519">
                <a:tc vMerge="1">
                  <a:txBody>
                    <a:bodyPr/>
                    <a:lstStyle/>
                    <a:p>
                      <a:endParaRPr lang="de-D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mj-lt"/>
                        </a:rPr>
                        <a:t>Welche Kräfte wirken dabei auf ein Flugzeug?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dirty="0">
                        <a:latin typeface="+mj-lt"/>
                      </a:endParaRP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a:p>
                  </a:txBody>
                  <a:tcPr/>
                </a:tc>
                <a:extLst>
                  <a:ext uri="{0D108BD9-81ED-4DB2-BD59-A6C34878D82A}">
                    <a16:rowId xmlns:a16="http://schemas.microsoft.com/office/drawing/2014/main" val="634660737"/>
                  </a:ext>
                </a:extLst>
              </a:tr>
              <a:tr h="674519">
                <a:tc vMerge="1">
                  <a:txBody>
                    <a:bodyPr/>
                    <a:lstStyle/>
                    <a:p>
                      <a:endParaRPr lang="de-DE"/>
                    </a:p>
                  </a:txBody>
                  <a:tcPr/>
                </a:tc>
                <a:tc>
                  <a:txBody>
                    <a:bodyPr/>
                    <a:lstStyle/>
                    <a:p>
                      <a:r>
                        <a:rPr lang="de-DE" sz="1400" dirty="0">
                          <a:latin typeface="+mj-lt"/>
                        </a:rPr>
                        <a:t>Wie kann durch Wärmeenergie ein Flugzeug bewegt werden?</a:t>
                      </a: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dirty="0">
                        <a:latin typeface="+mj-lt"/>
                      </a:endParaRPr>
                    </a:p>
                  </a:txBody>
                  <a:tcPr/>
                </a:tc>
                <a:extLst>
                  <a:ext uri="{0D108BD9-81ED-4DB2-BD59-A6C34878D82A}">
                    <a16:rowId xmlns:a16="http://schemas.microsoft.com/office/drawing/2014/main" val="3777233027"/>
                  </a:ext>
                </a:extLst>
              </a:tr>
              <a:tr h="674519">
                <a:tc vMerge="1">
                  <a:txBody>
                    <a:bodyPr/>
                    <a:lstStyle/>
                    <a:p>
                      <a:endParaRPr lang="de-D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mj-lt"/>
                        </a:rPr>
                        <a:t>Gibt es Alternativen zu einem Antrieb mit Kerosin?</a:t>
                      </a:r>
                    </a:p>
                  </a:txBody>
                  <a:tcPr/>
                </a:tc>
                <a:tc>
                  <a:txBody>
                    <a:bodyPr/>
                    <a:lstStyle/>
                    <a:p>
                      <a:pPr algn="ctr"/>
                      <a:endParaRPr lang="de-DE" sz="1400" dirty="0">
                        <a:latin typeface="+mj-lt"/>
                      </a:endParaRPr>
                    </a:p>
                    <a:p>
                      <a:pPr algn="ctr"/>
                      <a:r>
                        <a:rPr lang="de-DE" sz="1400" dirty="0">
                          <a:latin typeface="+mj-lt"/>
                        </a:rPr>
                        <a:t>...</a:t>
                      </a:r>
                    </a:p>
                  </a:txBody>
                  <a:tcPr/>
                </a:tc>
                <a:tc>
                  <a:txBody>
                    <a:bodyPr/>
                    <a:lstStyle/>
                    <a:p>
                      <a:pPr algn="ctr"/>
                      <a:endParaRPr lang="de-DE" sz="1400" kern="1200" dirty="0">
                        <a:solidFill>
                          <a:schemeClr val="dk1"/>
                        </a:solidFill>
                        <a:latin typeface="+mn-lt"/>
                        <a:ea typeface="+mn-ea"/>
                        <a:cs typeface="+mn-cs"/>
                      </a:endParaRPr>
                    </a:p>
                    <a:p>
                      <a:pPr algn="ctr"/>
                      <a:r>
                        <a:rPr lang="de-DE" sz="1400" kern="1200" dirty="0">
                          <a:solidFill>
                            <a:schemeClr val="dk1"/>
                          </a:solidFill>
                          <a:latin typeface="+mn-lt"/>
                          <a:ea typeface="+mn-ea"/>
                          <a:cs typeface="+mn-cs"/>
                        </a:rPr>
                        <a:t>...</a:t>
                      </a:r>
                      <a:endParaRPr lang="de-DE" sz="1400" dirty="0">
                        <a:latin typeface="+mj-lt"/>
                      </a:endParaRPr>
                    </a:p>
                  </a:txBody>
                  <a:tcPr/>
                </a:tc>
                <a:tc vMerge="1">
                  <a:txBody>
                    <a:bodyPr/>
                    <a:lstStyle/>
                    <a:p>
                      <a:endParaRPr lang="de-DE"/>
                    </a:p>
                  </a:txBody>
                  <a:tcPr/>
                </a:tc>
                <a:extLst>
                  <a:ext uri="{0D108BD9-81ED-4DB2-BD59-A6C34878D82A}">
                    <a16:rowId xmlns:a16="http://schemas.microsoft.com/office/drawing/2014/main" val="3956777843"/>
                  </a:ext>
                </a:extLst>
              </a:tr>
            </a:tbl>
          </a:graphicData>
        </a:graphic>
      </p:graphicFrame>
      <p:pic>
        <p:nvPicPr>
          <p:cNvPr id="7" name="Grafik 6">
            <a:extLst>
              <a:ext uri="{FF2B5EF4-FFF2-40B4-BE49-F238E27FC236}">
                <a16:creationId xmlns:a16="http://schemas.microsoft.com/office/drawing/2014/main" id="{140ECF11-90AF-B947-88B3-8766D4A9EAFB}"/>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9147058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6B8BE6-C2C6-3F44-818E-3D12DDCBD34A}"/>
              </a:ext>
            </a:extLst>
          </p:cNvPr>
          <p:cNvSpPr>
            <a:spLocks noGrp="1"/>
          </p:cNvSpPr>
          <p:nvPr>
            <p:ph type="title"/>
          </p:nvPr>
        </p:nvSpPr>
        <p:spPr/>
        <p:txBody>
          <a:bodyPr/>
          <a:lstStyle/>
          <a:p>
            <a:r>
              <a:rPr lang="de-DE" dirty="0"/>
              <a:t>Schritt 5 </a:t>
            </a:r>
            <a:r>
              <a:rPr lang="de-DE" dirty="0">
                <a:solidFill>
                  <a:schemeClr val="accent1">
                    <a:lumMod val="50000"/>
                  </a:schemeClr>
                </a:solidFill>
              </a:rPr>
              <a:t>Checkliste</a:t>
            </a:r>
            <a:endParaRPr lang="de-DE" dirty="0"/>
          </a:p>
        </p:txBody>
      </p:sp>
      <p:graphicFrame>
        <p:nvGraphicFramePr>
          <p:cNvPr id="5" name="Tabelle 5">
            <a:extLst>
              <a:ext uri="{FF2B5EF4-FFF2-40B4-BE49-F238E27FC236}">
                <a16:creationId xmlns:a16="http://schemas.microsoft.com/office/drawing/2014/main" id="{D9F2BD23-E048-534E-82B4-FC03E08F7552}"/>
              </a:ext>
            </a:extLst>
          </p:cNvPr>
          <p:cNvGraphicFramePr>
            <a:graphicFrameLocks noGrp="1"/>
          </p:cNvGraphicFramePr>
          <p:nvPr>
            <p:extLst>
              <p:ext uri="{D42A27DB-BD31-4B8C-83A1-F6EECF244321}">
                <p14:modId xmlns:p14="http://schemas.microsoft.com/office/powerpoint/2010/main" val="3419473488"/>
              </p:ext>
            </p:extLst>
          </p:nvPr>
        </p:nvGraphicFramePr>
        <p:xfrm>
          <a:off x="696000" y="1761308"/>
          <a:ext cx="10800000" cy="2808516"/>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gridCol w="1440000">
                  <a:extLst>
                    <a:ext uri="{9D8B030D-6E8A-4147-A177-3AD203B41FA5}">
                      <a16:colId xmlns:a16="http://schemas.microsoft.com/office/drawing/2014/main" val="2658645787"/>
                    </a:ext>
                  </a:extLst>
                </a:gridCol>
                <a:gridCol w="3600000">
                  <a:extLst>
                    <a:ext uri="{9D8B030D-6E8A-4147-A177-3AD203B41FA5}">
                      <a16:colId xmlns:a16="http://schemas.microsoft.com/office/drawing/2014/main" val="3650851009"/>
                    </a:ext>
                  </a:extLst>
                </a:gridCol>
                <a:gridCol w="1440000">
                  <a:extLst>
                    <a:ext uri="{9D8B030D-6E8A-4147-A177-3AD203B41FA5}">
                      <a16:colId xmlns:a16="http://schemas.microsoft.com/office/drawing/2014/main" val="298078878"/>
                    </a:ext>
                  </a:extLst>
                </a:gridCol>
              </a:tblGrid>
              <a:tr h="936172">
                <a:tc>
                  <a:txBody>
                    <a:bodyPr/>
                    <a:lstStyle/>
                    <a:p>
                      <a:pPr algn="ctr"/>
                      <a:r>
                        <a:rPr lang="de-DE" sz="3200" dirty="0"/>
                        <a:t>1</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2</a:t>
                      </a:r>
                    </a:p>
                  </a:txBody>
                  <a:tcPr anchor="ctr">
                    <a:solidFill>
                      <a:schemeClr val="accent6">
                        <a:lumMod val="20000"/>
                        <a:lumOff val="80000"/>
                      </a:schemeClr>
                    </a:solidFill>
                  </a:tcPr>
                </a:tc>
                <a:tc>
                  <a:txBody>
                    <a:bodyPr/>
                    <a:lstStyle/>
                    <a:p>
                      <a:pPr algn="ctr"/>
                      <a:r>
                        <a:rPr lang="de-DE" sz="3200" dirty="0"/>
                        <a:t>3</a:t>
                      </a:r>
                    </a:p>
                  </a:txBody>
                  <a:tcPr anchor="ctr">
                    <a:solidFill>
                      <a:schemeClr val="accent6">
                        <a:lumMod val="20000"/>
                        <a:lumOff val="80000"/>
                      </a:schemeClr>
                    </a:solidFill>
                  </a:tcPr>
                </a:tc>
                <a:tc>
                  <a:txBody>
                    <a:bodyPr/>
                    <a:lstStyle/>
                    <a:p>
                      <a:pPr algn="ctr"/>
                      <a:r>
                        <a:rPr lang="de-DE" sz="3200" dirty="0"/>
                        <a:t>4</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Schritt 5</a:t>
                      </a:r>
                    </a:p>
                  </a:txBody>
                  <a:tcPr anchor="ct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3282932240"/>
                  </a:ext>
                </a:extLst>
              </a:tr>
              <a:tr h="936172">
                <a:tc>
                  <a:txBody>
                    <a:bodyPr/>
                    <a:lstStyle/>
                    <a:p>
                      <a:r>
                        <a:rPr lang="de-DE" dirty="0"/>
                        <a:t> </a:t>
                      </a:r>
                    </a:p>
                    <a:p>
                      <a:pPr marL="285750" indent="-285750">
                        <a:buFontTx/>
                        <a:buChar char="-"/>
                      </a:pPr>
                      <a:endParaRPr lang="de-DE" dirty="0"/>
                    </a:p>
                  </a:txBody>
                  <a:tcPr>
                    <a:solidFill>
                      <a:schemeClr val="accent6">
                        <a:lumMod val="20000"/>
                        <a:lumOff val="80000"/>
                      </a:schemeClr>
                    </a:solidFill>
                  </a:tcPr>
                </a:tc>
                <a:tc>
                  <a:txBody>
                    <a:bodyPr/>
                    <a:lstStyle/>
                    <a:p>
                      <a:pPr algn="ctr"/>
                      <a:endParaRPr lang="de-DE" sz="2000" i="1" dirty="0"/>
                    </a:p>
                    <a:p>
                      <a:endParaRPr lang="de-DE" dirty="0"/>
                    </a:p>
                  </a:txBody>
                  <a:tcPr>
                    <a:solidFill>
                      <a:schemeClr val="accent6">
                        <a:lumMod val="20000"/>
                        <a:lumOff val="80000"/>
                      </a:schemeClr>
                    </a:solidFill>
                  </a:tcPr>
                </a:tc>
                <a:tc>
                  <a:txBody>
                    <a:bodyPr/>
                    <a:lstStyle/>
                    <a:p>
                      <a:endParaRPr lang="de-DE" dirty="0"/>
                    </a:p>
                  </a:txBody>
                  <a:tcPr>
                    <a:solidFill>
                      <a:schemeClr val="accent6">
                        <a:lumMod val="20000"/>
                        <a:lumOff val="80000"/>
                      </a:schemeClr>
                    </a:solidFill>
                  </a:tcPr>
                </a:tc>
                <a:tc>
                  <a:txBody>
                    <a:bodyPr/>
                    <a:lstStyle/>
                    <a:p>
                      <a:endParaRPr lang="de-DE" dirty="0"/>
                    </a:p>
                  </a:txBody>
                  <a:tcPr>
                    <a:solidFill>
                      <a:schemeClr val="accent6">
                        <a:lumMod val="20000"/>
                        <a:lumOff val="80000"/>
                      </a:schemeClr>
                    </a:solidFill>
                  </a:tcPr>
                </a:tc>
                <a:tc>
                  <a:txBody>
                    <a:bodyPr/>
                    <a:lstStyle/>
                    <a:p>
                      <a:pPr algn="ctr"/>
                      <a:r>
                        <a:rPr lang="de-DE" dirty="0">
                          <a:latin typeface="+mj-lt"/>
                        </a:rPr>
                        <a:t>Inhalte zu den drei Leitfragen didaktisch aufbereitet und diskutiert</a:t>
                      </a:r>
                    </a:p>
                  </a:txBody>
                  <a:tcPr anchor="ct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1067551347"/>
                  </a:ext>
                </a:extLst>
              </a:tr>
              <a:tr h="936172">
                <a:tc>
                  <a:txBody>
                    <a:bodyPr/>
                    <a:lstStyle/>
                    <a:p>
                      <a:pPr algn="ctr"/>
                      <a:r>
                        <a:rPr lang="de-DE" sz="1800" dirty="0"/>
                        <a:t>✔️</a:t>
                      </a:r>
                      <a:endParaRPr lang="de-DE" dirty="0"/>
                    </a:p>
                  </a:txBody>
                  <a:tcPr anchor="ctr">
                    <a:solidFill>
                      <a:schemeClr val="accent6">
                        <a:lumMod val="20000"/>
                        <a:lumOff val="80000"/>
                      </a:schemeClr>
                    </a:solidFill>
                  </a:tcPr>
                </a:tc>
                <a:tc>
                  <a:txBody>
                    <a:bodyPr/>
                    <a:lstStyle/>
                    <a:p>
                      <a:pPr algn="ct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algn="ctr"/>
                      <a:endParaRPr lang="de-DE" sz="1800" dirty="0"/>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txBody>
                  <a:tcPr anchor="ctr">
                    <a:solidFill>
                      <a:schemeClr val="accent6">
                        <a:lumMod val="20000"/>
                        <a:lumOff val="80000"/>
                      </a:schemeClr>
                    </a:solidFill>
                  </a:tcPr>
                </a:tc>
                <a:tc>
                  <a:txBody>
                    <a:bodyPr/>
                    <a:lstStyle/>
                    <a:p>
                      <a:pPr algn="ct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endParaRPr lang="de-DE" dirty="0"/>
                    </a:p>
                  </a:txBody>
                  <a:tcPr>
                    <a:solidFill>
                      <a:schemeClr val="accent6">
                        <a:lumMod val="20000"/>
                        <a:lumOff val="80000"/>
                      </a:schemeClr>
                    </a:solidFill>
                  </a:tcPr>
                </a:tc>
                <a:tc>
                  <a:txBody>
                    <a:bodyPr/>
                    <a:lstStyle/>
                    <a:p>
                      <a:pPr algn="ctr"/>
                      <a:r>
                        <a:rPr lang="de-DE" sz="5400" dirty="0"/>
                        <a:t>✔️</a:t>
                      </a:r>
                    </a:p>
                  </a:txBody>
                  <a:tcPr anchor="ctr">
                    <a:solidFill>
                      <a:schemeClr val="bg2"/>
                    </a:solidFill>
                  </a:tcPr>
                </a:tc>
                <a:tc>
                  <a:txBody>
                    <a:bodyPr/>
                    <a:lstStyle/>
                    <a:p>
                      <a:endParaRPr lang="de-DE" dirty="0"/>
                    </a:p>
                  </a:txBody>
                  <a:tcPr>
                    <a:solidFill>
                      <a:schemeClr val="bg2"/>
                    </a:solidFill>
                  </a:tcPr>
                </a:tc>
                <a:extLst>
                  <a:ext uri="{0D108BD9-81ED-4DB2-BD59-A6C34878D82A}">
                    <a16:rowId xmlns:a16="http://schemas.microsoft.com/office/drawing/2014/main" val="469671406"/>
                  </a:ext>
                </a:extLst>
              </a:tr>
            </a:tbl>
          </a:graphicData>
        </a:graphic>
      </p:graphicFrame>
      <p:sp>
        <p:nvSpPr>
          <p:cNvPr id="3" name="Foliennummernplatzhalter 2">
            <a:extLst>
              <a:ext uri="{FF2B5EF4-FFF2-40B4-BE49-F238E27FC236}">
                <a16:creationId xmlns:a16="http://schemas.microsoft.com/office/drawing/2014/main" id="{E9ACC91D-18C9-8A4D-BF2B-00388702AA86}"/>
              </a:ext>
            </a:extLst>
          </p:cNvPr>
          <p:cNvSpPr>
            <a:spLocks noGrp="1"/>
          </p:cNvSpPr>
          <p:nvPr>
            <p:ph type="sldNum" sz="quarter" idx="12"/>
          </p:nvPr>
        </p:nvSpPr>
        <p:spPr/>
        <p:txBody>
          <a:bodyPr/>
          <a:lstStyle/>
          <a:p>
            <a:fld id="{805001F4-2860-6443-A9C4-3E8101DBADFC}" type="slidenum">
              <a:rPr lang="de-DE" smtClean="0"/>
              <a:t>34</a:t>
            </a:fld>
            <a:endParaRPr lang="de-DE"/>
          </a:p>
        </p:txBody>
      </p:sp>
      <p:pic>
        <p:nvPicPr>
          <p:cNvPr id="7" name="Grafik 6">
            <a:extLst>
              <a:ext uri="{FF2B5EF4-FFF2-40B4-BE49-F238E27FC236}">
                <a16:creationId xmlns:a16="http://schemas.microsoft.com/office/drawing/2014/main" id="{9E633B16-0C75-6843-ADA3-D2854A02BF0D}"/>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0331645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DF0846-03BE-0A43-970B-A9D469E81183}"/>
              </a:ext>
            </a:extLst>
          </p:cNvPr>
          <p:cNvSpPr>
            <a:spLocks noGrp="1"/>
          </p:cNvSpPr>
          <p:nvPr>
            <p:ph type="title"/>
          </p:nvPr>
        </p:nvSpPr>
        <p:spPr/>
        <p:txBody>
          <a:bodyPr/>
          <a:lstStyle/>
          <a:p>
            <a:r>
              <a:rPr lang="de-DE" dirty="0"/>
              <a:t>Schritt 6 </a:t>
            </a:r>
            <a:r>
              <a:rPr lang="de-DE" dirty="0">
                <a:solidFill>
                  <a:schemeClr val="accent1">
                    <a:lumMod val="50000"/>
                  </a:schemeClr>
                </a:solidFill>
              </a:rPr>
              <a:t>Ausblick</a:t>
            </a:r>
          </a:p>
        </p:txBody>
      </p:sp>
      <p:sp>
        <p:nvSpPr>
          <p:cNvPr id="3" name="Inhaltsplatzhalter 2">
            <a:extLst>
              <a:ext uri="{FF2B5EF4-FFF2-40B4-BE49-F238E27FC236}">
                <a16:creationId xmlns:a16="http://schemas.microsoft.com/office/drawing/2014/main" id="{681940E8-3C53-9A4D-956F-A9262FAA6B2B}"/>
              </a:ext>
            </a:extLst>
          </p:cNvPr>
          <p:cNvSpPr>
            <a:spLocks noGrp="1"/>
          </p:cNvSpPr>
          <p:nvPr>
            <p:ph idx="1"/>
          </p:nvPr>
        </p:nvSpPr>
        <p:spPr/>
        <p:txBody>
          <a:bodyPr/>
          <a:lstStyle/>
          <a:p>
            <a:pPr marL="0" indent="0">
              <a:buNone/>
            </a:pPr>
            <a:r>
              <a:rPr lang="de-DE" dirty="0">
                <a:latin typeface="+mj-lt"/>
              </a:rPr>
              <a:t>Sammelt Ideen, wie das Ende eures Lernprodukt aussehen soll.</a:t>
            </a:r>
          </a:p>
          <a:p>
            <a:pPr marL="0" indent="0">
              <a:buNone/>
            </a:pPr>
            <a:endParaRPr lang="de-DE" b="1" dirty="0">
              <a:latin typeface="+mj-lt"/>
            </a:endParaRPr>
          </a:p>
          <a:p>
            <a:pPr marL="0" indent="0">
              <a:buNone/>
            </a:pPr>
            <a:r>
              <a:rPr lang="de-DE" b="1" dirty="0">
                <a:latin typeface="+mj-lt"/>
              </a:rPr>
              <a:t>Was soll bei den Schülerinnen und Schülern angeregt worden sein? </a:t>
            </a:r>
          </a:p>
          <a:p>
            <a:pPr marL="0" indent="0">
              <a:buNone/>
            </a:pPr>
            <a:r>
              <a:rPr lang="de-DE" dirty="0">
                <a:latin typeface="+mj-lt"/>
              </a:rPr>
              <a:t>Sollen konkrete Fragestellungen mitgegeben werden?</a:t>
            </a:r>
          </a:p>
          <a:p>
            <a:pPr marL="0" indent="0">
              <a:buNone/>
            </a:pPr>
            <a:r>
              <a:rPr lang="de-DE" dirty="0">
                <a:latin typeface="+mj-lt"/>
              </a:rPr>
              <a:t>Wollt ihr konkrete Arbeitsaufträge im Lernprodukt verankern? </a:t>
            </a:r>
          </a:p>
          <a:p>
            <a:pPr marL="0" indent="0">
              <a:buNone/>
            </a:pPr>
            <a:endParaRPr lang="de-DE" dirty="0">
              <a:latin typeface="+mj-lt"/>
            </a:endParaRPr>
          </a:p>
          <a:p>
            <a:pPr marL="0" indent="0">
              <a:buNone/>
            </a:pPr>
            <a:endParaRPr lang="de-DE" dirty="0">
              <a:latin typeface="+mj-lt"/>
            </a:endParaRPr>
          </a:p>
          <a:p>
            <a:pPr marL="0" indent="0">
              <a:buNone/>
            </a:pPr>
            <a:endParaRPr lang="de-DE" dirty="0">
              <a:latin typeface="+mj-lt"/>
            </a:endParaRPr>
          </a:p>
        </p:txBody>
      </p:sp>
      <p:sp>
        <p:nvSpPr>
          <p:cNvPr id="4" name="Foliennummernplatzhalter 3">
            <a:extLst>
              <a:ext uri="{FF2B5EF4-FFF2-40B4-BE49-F238E27FC236}">
                <a16:creationId xmlns:a16="http://schemas.microsoft.com/office/drawing/2014/main" id="{68DA8F6D-838C-7742-94CA-ADC8C5333067}"/>
              </a:ext>
            </a:extLst>
          </p:cNvPr>
          <p:cNvSpPr>
            <a:spLocks noGrp="1"/>
          </p:cNvSpPr>
          <p:nvPr>
            <p:ph type="sldNum" sz="quarter" idx="12"/>
          </p:nvPr>
        </p:nvSpPr>
        <p:spPr/>
        <p:txBody>
          <a:bodyPr/>
          <a:lstStyle/>
          <a:p>
            <a:fld id="{805001F4-2860-6443-A9C4-3E8101DBADFC}" type="slidenum">
              <a:rPr lang="de-DE" smtClean="0"/>
              <a:t>35</a:t>
            </a:fld>
            <a:endParaRPr lang="de-DE"/>
          </a:p>
        </p:txBody>
      </p:sp>
      <p:pic>
        <p:nvPicPr>
          <p:cNvPr id="6" name="Grafik 5">
            <a:extLst>
              <a:ext uri="{FF2B5EF4-FFF2-40B4-BE49-F238E27FC236}">
                <a16:creationId xmlns:a16="http://schemas.microsoft.com/office/drawing/2014/main" id="{661D762F-6B50-154F-832A-3D8C9AD17D30}"/>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1450809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DF0846-03BE-0A43-970B-A9D469E81183}"/>
              </a:ext>
            </a:extLst>
          </p:cNvPr>
          <p:cNvSpPr>
            <a:spLocks noGrp="1"/>
          </p:cNvSpPr>
          <p:nvPr>
            <p:ph type="title"/>
          </p:nvPr>
        </p:nvSpPr>
        <p:spPr/>
        <p:txBody>
          <a:bodyPr/>
          <a:lstStyle/>
          <a:p>
            <a:r>
              <a:rPr lang="de-DE" dirty="0"/>
              <a:t>Schritt 6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681940E8-3C53-9A4D-956F-A9262FAA6B2B}"/>
              </a:ext>
            </a:extLst>
          </p:cNvPr>
          <p:cNvSpPr>
            <a:spLocks noGrp="1"/>
          </p:cNvSpPr>
          <p:nvPr>
            <p:ph idx="1"/>
          </p:nvPr>
        </p:nvSpPr>
        <p:spPr/>
        <p:txBody>
          <a:bodyPr/>
          <a:lstStyle/>
          <a:p>
            <a:pPr marL="0" indent="0">
              <a:buNone/>
            </a:pPr>
            <a:r>
              <a:rPr lang="de-DE" dirty="0">
                <a:latin typeface="+mj-lt"/>
              </a:rPr>
              <a:t>Ihr könnt verschiedene Bausteine zum Abschluss eures Lernproduktes nutzen:</a:t>
            </a:r>
          </a:p>
          <a:p>
            <a:pPr marL="0" indent="0">
              <a:buNone/>
            </a:pPr>
            <a:endParaRPr lang="de-DE" dirty="0">
              <a:latin typeface="+mj-lt"/>
            </a:endParaRPr>
          </a:p>
          <a:p>
            <a:pPr lvl="1"/>
            <a:r>
              <a:rPr lang="de-DE" sz="2800" dirty="0">
                <a:latin typeface="+mj-lt"/>
              </a:rPr>
              <a:t>Fazit </a:t>
            </a:r>
          </a:p>
          <a:p>
            <a:pPr lvl="1"/>
            <a:r>
              <a:rPr lang="de-DE" sz="2800" dirty="0">
                <a:latin typeface="+mj-lt"/>
              </a:rPr>
              <a:t>Lernfragen </a:t>
            </a:r>
          </a:p>
          <a:p>
            <a:pPr lvl="1"/>
            <a:r>
              <a:rPr lang="de-DE" sz="2800" dirty="0">
                <a:latin typeface="+mj-lt"/>
              </a:rPr>
              <a:t>Übungsaufgaben</a:t>
            </a:r>
          </a:p>
          <a:p>
            <a:pPr lvl="1"/>
            <a:r>
              <a:rPr lang="de-DE" sz="2800" dirty="0">
                <a:latin typeface="+mj-lt"/>
              </a:rPr>
              <a:t>Gedankenanstöße</a:t>
            </a:r>
          </a:p>
          <a:p>
            <a:pPr lvl="1"/>
            <a:r>
              <a:rPr lang="de-DE" sz="2800" dirty="0">
                <a:latin typeface="+mj-lt"/>
              </a:rPr>
              <a:t>Recherche Aufgaben </a:t>
            </a:r>
          </a:p>
          <a:p>
            <a:pPr lvl="1"/>
            <a:r>
              <a:rPr lang="de-DE" sz="2800" dirty="0">
                <a:latin typeface="+mj-lt"/>
              </a:rPr>
              <a:t>Weiterführende Links</a:t>
            </a:r>
          </a:p>
        </p:txBody>
      </p:sp>
      <p:sp>
        <p:nvSpPr>
          <p:cNvPr id="4" name="Foliennummernplatzhalter 3">
            <a:extLst>
              <a:ext uri="{FF2B5EF4-FFF2-40B4-BE49-F238E27FC236}">
                <a16:creationId xmlns:a16="http://schemas.microsoft.com/office/drawing/2014/main" id="{68DA8F6D-838C-7742-94CA-ADC8C5333067}"/>
              </a:ext>
            </a:extLst>
          </p:cNvPr>
          <p:cNvSpPr>
            <a:spLocks noGrp="1"/>
          </p:cNvSpPr>
          <p:nvPr>
            <p:ph type="sldNum" sz="quarter" idx="12"/>
          </p:nvPr>
        </p:nvSpPr>
        <p:spPr/>
        <p:txBody>
          <a:bodyPr/>
          <a:lstStyle/>
          <a:p>
            <a:fld id="{805001F4-2860-6443-A9C4-3E8101DBADFC}" type="slidenum">
              <a:rPr lang="de-DE" smtClean="0"/>
              <a:t>36</a:t>
            </a:fld>
            <a:endParaRPr lang="de-DE" dirty="0"/>
          </a:p>
        </p:txBody>
      </p:sp>
      <p:pic>
        <p:nvPicPr>
          <p:cNvPr id="6" name="Grafik 5">
            <a:extLst>
              <a:ext uri="{FF2B5EF4-FFF2-40B4-BE49-F238E27FC236}">
                <a16:creationId xmlns:a16="http://schemas.microsoft.com/office/drawing/2014/main" id="{B5B8EFD2-3CF3-FF4A-8D78-B18F9E75FDD7}"/>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4727966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DF0846-03BE-0A43-970B-A9D469E81183}"/>
              </a:ext>
            </a:extLst>
          </p:cNvPr>
          <p:cNvSpPr>
            <a:spLocks noGrp="1"/>
          </p:cNvSpPr>
          <p:nvPr>
            <p:ph type="title"/>
          </p:nvPr>
        </p:nvSpPr>
        <p:spPr/>
        <p:txBody>
          <a:bodyPr/>
          <a:lstStyle/>
          <a:p>
            <a:r>
              <a:rPr lang="de-DE" dirty="0"/>
              <a:t>Schritt 6 </a:t>
            </a:r>
            <a:r>
              <a:rPr lang="de-DE" dirty="0">
                <a:solidFill>
                  <a:schemeClr val="accent1">
                    <a:lumMod val="50000"/>
                  </a:schemeClr>
                </a:solidFill>
              </a:rPr>
              <a:t>Beispiel zum </a:t>
            </a:r>
            <a:r>
              <a:rPr lang="de-DE" dirty="0" err="1">
                <a:solidFill>
                  <a:schemeClr val="accent1">
                    <a:lumMod val="50000"/>
                  </a:schemeClr>
                </a:solidFill>
              </a:rPr>
              <a:t>Erklärvideo</a:t>
            </a:r>
            <a:endParaRPr lang="de-DE" dirty="0">
              <a:solidFill>
                <a:schemeClr val="accent1">
                  <a:lumMod val="50000"/>
                </a:schemeClr>
              </a:solidFill>
            </a:endParaRPr>
          </a:p>
        </p:txBody>
      </p:sp>
      <p:sp>
        <p:nvSpPr>
          <p:cNvPr id="4" name="Foliennummernplatzhalter 3">
            <a:extLst>
              <a:ext uri="{FF2B5EF4-FFF2-40B4-BE49-F238E27FC236}">
                <a16:creationId xmlns:a16="http://schemas.microsoft.com/office/drawing/2014/main" id="{68DA8F6D-838C-7742-94CA-ADC8C5333067}"/>
              </a:ext>
            </a:extLst>
          </p:cNvPr>
          <p:cNvSpPr>
            <a:spLocks noGrp="1"/>
          </p:cNvSpPr>
          <p:nvPr>
            <p:ph type="sldNum" sz="quarter" idx="12"/>
          </p:nvPr>
        </p:nvSpPr>
        <p:spPr/>
        <p:txBody>
          <a:bodyPr/>
          <a:lstStyle/>
          <a:p>
            <a:fld id="{805001F4-2860-6443-A9C4-3E8101DBADFC}" type="slidenum">
              <a:rPr lang="de-DE" smtClean="0"/>
              <a:t>37</a:t>
            </a:fld>
            <a:endParaRPr lang="de-DE"/>
          </a:p>
        </p:txBody>
      </p:sp>
      <p:pic>
        <p:nvPicPr>
          <p:cNvPr id="6" name="Grafik 5">
            <a:extLst>
              <a:ext uri="{FF2B5EF4-FFF2-40B4-BE49-F238E27FC236}">
                <a16:creationId xmlns:a16="http://schemas.microsoft.com/office/drawing/2014/main" id="{D1B4A03F-20C5-3543-949C-C99768CD193C}"/>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graphicFrame>
        <p:nvGraphicFramePr>
          <p:cNvPr id="8" name="Tabelle 7">
            <a:extLst>
              <a:ext uri="{FF2B5EF4-FFF2-40B4-BE49-F238E27FC236}">
                <a16:creationId xmlns:a16="http://schemas.microsoft.com/office/drawing/2014/main" id="{818D476F-B57A-8642-A950-CC4D499D8642}"/>
              </a:ext>
            </a:extLst>
          </p:cNvPr>
          <p:cNvGraphicFramePr>
            <a:graphicFrameLocks noGrp="1"/>
          </p:cNvGraphicFramePr>
          <p:nvPr>
            <p:extLst>
              <p:ext uri="{D42A27DB-BD31-4B8C-83A1-F6EECF244321}">
                <p14:modId xmlns:p14="http://schemas.microsoft.com/office/powerpoint/2010/main" val="3918215732"/>
              </p:ext>
            </p:extLst>
          </p:nvPr>
        </p:nvGraphicFramePr>
        <p:xfrm>
          <a:off x="1562417" y="2255679"/>
          <a:ext cx="9067165" cy="3535680"/>
        </p:xfrm>
        <a:graphic>
          <a:graphicData uri="http://schemas.openxmlformats.org/drawingml/2006/table">
            <a:tbl>
              <a:tblPr firstRow="1" firstCol="1" bandRow="1">
                <a:tableStyleId>{0505E3EF-67EA-436B-97B2-0124C06EBD24}</a:tableStyleId>
              </a:tblPr>
              <a:tblGrid>
                <a:gridCol w="9067165">
                  <a:extLst>
                    <a:ext uri="{9D8B030D-6E8A-4147-A177-3AD203B41FA5}">
                      <a16:colId xmlns:a16="http://schemas.microsoft.com/office/drawing/2014/main" val="1292867839"/>
                    </a:ext>
                  </a:extLst>
                </a:gridCol>
              </a:tblGrid>
              <a:tr h="0">
                <a:tc>
                  <a:txBody>
                    <a:bodyPr/>
                    <a:lstStyle/>
                    <a:p>
                      <a:r>
                        <a:rPr lang="de-DE" sz="1600" dirty="0">
                          <a:effectLst/>
                        </a:rPr>
                        <a:t>Ausblick</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0426974"/>
                  </a:ext>
                </a:extLst>
              </a:tr>
              <a:tr h="0">
                <a:tc>
                  <a:txBody>
                    <a:bodyPr/>
                    <a:lstStyle/>
                    <a:p>
                      <a:r>
                        <a:rPr lang="de-DE" sz="1200" b="0" dirty="0">
                          <a:effectLst/>
                        </a:rPr>
                        <a:t> </a:t>
                      </a:r>
                    </a:p>
                    <a:p>
                      <a:r>
                        <a:rPr lang="de-DE" sz="1200" b="0" dirty="0">
                          <a:effectLst/>
                        </a:rPr>
                        <a:t>Errechne die Durchschnittsgeschwindigkeit des Zuges von Berlin nach Paris.</a:t>
                      </a: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7352756"/>
                  </a:ext>
                </a:extLst>
              </a:tr>
              <a:tr h="0">
                <a:tc>
                  <a:txBody>
                    <a:bodyPr/>
                    <a:lstStyle/>
                    <a:p>
                      <a:r>
                        <a:rPr lang="de-DE" sz="1200" b="0">
                          <a:effectLst/>
                        </a:rPr>
                        <a:t> </a:t>
                      </a:r>
                    </a:p>
                    <a:p>
                      <a:r>
                        <a:rPr lang="de-DE" sz="1200" b="0">
                          <a:effectLst/>
                        </a:rPr>
                        <a:t>Welche Energieformen spielen beim Zug fahren eine Rolle? Beschreibe die Energieumwandlung in den verschiedenen Schritten. </a:t>
                      </a:r>
                    </a:p>
                    <a:p>
                      <a:r>
                        <a:rPr lang="de-DE" sz="1200" b="0">
                          <a:effectLst/>
                        </a:rPr>
                        <a:t> </a:t>
                      </a:r>
                      <a:endParaRPr lang="de-DE" sz="12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044134"/>
                  </a:ext>
                </a:extLst>
              </a:tr>
              <a:tr h="0">
                <a:tc>
                  <a:txBody>
                    <a:bodyPr/>
                    <a:lstStyle/>
                    <a:p>
                      <a:r>
                        <a:rPr lang="de-DE" sz="1200" b="0" dirty="0">
                          <a:effectLst/>
                        </a:rPr>
                        <a:t> </a:t>
                      </a:r>
                    </a:p>
                    <a:p>
                      <a:r>
                        <a:rPr lang="de-DE" sz="1200" b="0" dirty="0">
                          <a:effectLst/>
                        </a:rPr>
                        <a:t>Warum werden die Kohlenstoffverbindungen im Kerosin in die Stoffgruppe der Alkane eingeordnet? </a:t>
                      </a: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46597326"/>
                  </a:ext>
                </a:extLst>
              </a:tr>
              <a:tr h="0">
                <a:tc>
                  <a:txBody>
                    <a:bodyPr/>
                    <a:lstStyle/>
                    <a:p>
                      <a:r>
                        <a:rPr lang="de-DE" sz="1200" b="0" dirty="0">
                          <a:effectLst/>
                        </a:rPr>
                        <a:t> </a:t>
                      </a:r>
                    </a:p>
                    <a:p>
                      <a:r>
                        <a:rPr lang="de-DE" sz="1200" b="0" dirty="0">
                          <a:effectLst/>
                        </a:rPr>
                        <a:t>Recherchiere, wo und wie Alkane noch überall im Alltag verbrannt werden.</a:t>
                      </a: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7373183"/>
                  </a:ext>
                </a:extLst>
              </a:tr>
              <a:tr h="0">
                <a:tc>
                  <a:txBody>
                    <a:bodyPr/>
                    <a:lstStyle/>
                    <a:p>
                      <a:r>
                        <a:rPr lang="de-DE" sz="1200" b="0" dirty="0">
                          <a:effectLst/>
                        </a:rPr>
                        <a:t> </a:t>
                      </a:r>
                    </a:p>
                    <a:p>
                      <a:r>
                        <a:rPr lang="de-DE" sz="1200" b="0" dirty="0">
                          <a:effectLst/>
                        </a:rPr>
                        <a:t>Was ist der Treibhauseffekt und welche Rolle spielt CO</a:t>
                      </a:r>
                      <a:r>
                        <a:rPr lang="de-DE" sz="1200" b="0" baseline="-25000" dirty="0">
                          <a:effectLst/>
                        </a:rPr>
                        <a:t>2</a:t>
                      </a:r>
                      <a:r>
                        <a:rPr lang="de-DE" sz="1200" b="0" dirty="0">
                          <a:effectLst/>
                        </a:rPr>
                        <a:t> dabei? </a:t>
                      </a: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9230705"/>
                  </a:ext>
                </a:extLst>
              </a:tr>
              <a:tr h="0">
                <a:tc>
                  <a:txBody>
                    <a:bodyPr/>
                    <a:lstStyle/>
                    <a:p>
                      <a:r>
                        <a:rPr lang="de-DE" sz="1200" b="0" dirty="0">
                          <a:effectLst/>
                        </a:rPr>
                        <a:t> </a:t>
                      </a:r>
                    </a:p>
                    <a:p>
                      <a:r>
                        <a:rPr lang="de-DE" sz="1200" b="0" dirty="0">
                          <a:effectLst/>
                        </a:rPr>
                        <a:t>Wie funktioniert nochmal die Fotosynthese? Welche Rolle spielen die Stomata dabei? </a:t>
                      </a: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8266986"/>
                  </a:ext>
                </a:extLst>
              </a:tr>
            </a:tbl>
          </a:graphicData>
        </a:graphic>
      </p:graphicFrame>
    </p:spTree>
    <p:extLst>
      <p:ext uri="{BB962C8B-B14F-4D97-AF65-F5344CB8AC3E}">
        <p14:creationId xmlns:p14="http://schemas.microsoft.com/office/powerpoint/2010/main" val="21192337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3003C-DCF2-474C-8174-63A4DCF3539A}"/>
              </a:ext>
            </a:extLst>
          </p:cNvPr>
          <p:cNvSpPr>
            <a:spLocks noGrp="1"/>
          </p:cNvSpPr>
          <p:nvPr>
            <p:ph type="title"/>
          </p:nvPr>
        </p:nvSpPr>
        <p:spPr/>
        <p:txBody>
          <a:bodyPr/>
          <a:lstStyle/>
          <a:p>
            <a:r>
              <a:rPr lang="de-DE" dirty="0"/>
              <a:t>Schritt 6 </a:t>
            </a:r>
            <a:r>
              <a:rPr lang="de-DE" dirty="0">
                <a:solidFill>
                  <a:schemeClr val="accent1">
                    <a:lumMod val="50000"/>
                  </a:schemeClr>
                </a:solidFill>
              </a:rPr>
              <a:t>Beispiel zum Lernpodcast</a:t>
            </a:r>
            <a:endParaRPr lang="de-DE" dirty="0"/>
          </a:p>
        </p:txBody>
      </p:sp>
      <p:sp>
        <p:nvSpPr>
          <p:cNvPr id="4" name="Foliennummernplatzhalter 3">
            <a:extLst>
              <a:ext uri="{FF2B5EF4-FFF2-40B4-BE49-F238E27FC236}">
                <a16:creationId xmlns:a16="http://schemas.microsoft.com/office/drawing/2014/main" id="{578F0855-91A8-214F-B8F2-4574975FD43F}"/>
              </a:ext>
            </a:extLst>
          </p:cNvPr>
          <p:cNvSpPr>
            <a:spLocks noGrp="1"/>
          </p:cNvSpPr>
          <p:nvPr>
            <p:ph type="sldNum" sz="quarter" idx="12"/>
          </p:nvPr>
        </p:nvSpPr>
        <p:spPr/>
        <p:txBody>
          <a:bodyPr/>
          <a:lstStyle/>
          <a:p>
            <a:fld id="{805001F4-2860-6443-A9C4-3E8101DBADFC}" type="slidenum">
              <a:rPr lang="de-DE" smtClean="0"/>
              <a:t>38</a:t>
            </a:fld>
            <a:endParaRPr lang="de-DE" dirty="0"/>
          </a:p>
        </p:txBody>
      </p:sp>
      <p:pic>
        <p:nvPicPr>
          <p:cNvPr id="7" name="Grafik 6">
            <a:extLst>
              <a:ext uri="{FF2B5EF4-FFF2-40B4-BE49-F238E27FC236}">
                <a16:creationId xmlns:a16="http://schemas.microsoft.com/office/drawing/2014/main" id="{23CC5239-4CD2-8742-AC54-E2FC510356E8}"/>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graphicFrame>
        <p:nvGraphicFramePr>
          <p:cNvPr id="8" name="Tabelle 7">
            <a:extLst>
              <a:ext uri="{FF2B5EF4-FFF2-40B4-BE49-F238E27FC236}">
                <a16:creationId xmlns:a16="http://schemas.microsoft.com/office/drawing/2014/main" id="{C31B5E43-66F1-DD42-95A4-FC6073F6CF55}"/>
              </a:ext>
            </a:extLst>
          </p:cNvPr>
          <p:cNvGraphicFramePr>
            <a:graphicFrameLocks noGrp="1"/>
          </p:cNvGraphicFramePr>
          <p:nvPr>
            <p:extLst>
              <p:ext uri="{D42A27DB-BD31-4B8C-83A1-F6EECF244321}">
                <p14:modId xmlns:p14="http://schemas.microsoft.com/office/powerpoint/2010/main" val="3556282146"/>
              </p:ext>
            </p:extLst>
          </p:nvPr>
        </p:nvGraphicFramePr>
        <p:xfrm>
          <a:off x="1562417" y="2255679"/>
          <a:ext cx="9067165" cy="4084320"/>
        </p:xfrm>
        <a:graphic>
          <a:graphicData uri="http://schemas.openxmlformats.org/drawingml/2006/table">
            <a:tbl>
              <a:tblPr firstRow="1" firstCol="1" bandRow="1">
                <a:tableStyleId>{0505E3EF-67EA-436B-97B2-0124C06EBD24}</a:tableStyleId>
              </a:tblPr>
              <a:tblGrid>
                <a:gridCol w="9067165">
                  <a:extLst>
                    <a:ext uri="{9D8B030D-6E8A-4147-A177-3AD203B41FA5}">
                      <a16:colId xmlns:a16="http://schemas.microsoft.com/office/drawing/2014/main" val="1292867839"/>
                    </a:ext>
                  </a:extLst>
                </a:gridCol>
              </a:tblGrid>
              <a:tr h="0">
                <a:tc>
                  <a:txBody>
                    <a:bodyPr/>
                    <a:lstStyle/>
                    <a:p>
                      <a:r>
                        <a:rPr lang="de-DE" sz="1600" dirty="0">
                          <a:effectLst/>
                        </a:rPr>
                        <a:t>Ausblick</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0426974"/>
                  </a:ext>
                </a:extLst>
              </a:tr>
              <a:tr h="0">
                <a:tc>
                  <a:txBody>
                    <a:bodyPr/>
                    <a:lstStyle/>
                    <a:p>
                      <a:r>
                        <a:rPr lang="de-DE" sz="1200" b="0"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kern="1200" dirty="0">
                          <a:solidFill>
                            <a:schemeClr val="dk1"/>
                          </a:solidFill>
                          <a:effectLst/>
                          <a:latin typeface="+mn-lt"/>
                          <a:ea typeface="+mn-ea"/>
                          <a:cs typeface="+mn-cs"/>
                        </a:rPr>
                        <a:t>Überlege, wie Lebensgemeinschaften in Ökosystemen durch Kurzstreckenfüge eingeschränkt werden können! </a:t>
                      </a:r>
                    </a:p>
                    <a:p>
                      <a:endParaRPr lang="de-DE" sz="1200" b="0" dirty="0">
                        <a:effectLst/>
                      </a:endParaRPr>
                    </a:p>
                  </a:txBody>
                  <a:tcPr marL="68580" marR="68580" marT="0" marB="0"/>
                </a:tc>
                <a:extLst>
                  <a:ext uri="{0D108BD9-81ED-4DB2-BD59-A6C34878D82A}">
                    <a16:rowId xmlns:a16="http://schemas.microsoft.com/office/drawing/2014/main" val="2217352756"/>
                  </a:ext>
                </a:extLst>
              </a:tr>
              <a:tr h="0">
                <a:tc>
                  <a:txBody>
                    <a:bodyPr/>
                    <a:lstStyle/>
                    <a:p>
                      <a:r>
                        <a:rPr lang="de-DE" sz="1200" b="0"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kern="1200" dirty="0">
                          <a:solidFill>
                            <a:schemeClr val="dk1"/>
                          </a:solidFill>
                          <a:effectLst/>
                          <a:latin typeface="+mn-lt"/>
                          <a:ea typeface="+mn-ea"/>
                          <a:cs typeface="+mn-cs"/>
                        </a:rPr>
                        <a:t>Überlege, warum die Verwendung von fossilen Rohstoffen (wie z.B. Erdöl) nicht ökologisch nachhaltig ist!</a:t>
                      </a:r>
                      <a:endParaRPr lang="de-DE" sz="1200" b="0" dirty="0">
                        <a:effectLst/>
                      </a:endParaRP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044134"/>
                  </a:ext>
                </a:extLst>
              </a:tr>
              <a:tr h="0">
                <a:tc>
                  <a:txBody>
                    <a:bodyPr/>
                    <a:lstStyle/>
                    <a:p>
                      <a:r>
                        <a:rPr lang="de-DE" sz="1200" b="0"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kern="1200" dirty="0">
                          <a:solidFill>
                            <a:schemeClr val="dk1"/>
                          </a:solidFill>
                          <a:effectLst/>
                          <a:latin typeface="+mn-lt"/>
                          <a:ea typeface="+mn-ea"/>
                          <a:cs typeface="+mn-cs"/>
                        </a:rPr>
                        <a:t>Starte eine Recherche zum Thema Biokerosin! Woraus besteht es? </a:t>
                      </a:r>
                      <a:endParaRPr lang="de-DE" sz="1200" b="0" dirty="0">
                        <a:effectLst/>
                      </a:endParaRP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46597326"/>
                  </a:ext>
                </a:extLst>
              </a:tr>
              <a:tr h="0">
                <a:tc>
                  <a:txBody>
                    <a:bodyPr/>
                    <a:lstStyle/>
                    <a:p>
                      <a:r>
                        <a:rPr lang="de-DE" sz="1200" b="0" dirty="0">
                          <a:effectLst/>
                        </a:rPr>
                        <a:t> </a:t>
                      </a:r>
                    </a:p>
                    <a:p>
                      <a:r>
                        <a:rPr lang="de-DE" sz="1200" b="0" kern="1200" dirty="0">
                          <a:solidFill>
                            <a:schemeClr val="dk1"/>
                          </a:solidFill>
                          <a:effectLst/>
                          <a:latin typeface="+mn-lt"/>
                          <a:ea typeface="+mn-ea"/>
                          <a:cs typeface="+mn-cs"/>
                        </a:rPr>
                        <a:t>Recherchiere: Wie schafft man es aus Erdöl Kerosin zu gewinnen?</a:t>
                      </a:r>
                    </a:p>
                    <a:p>
                      <a:r>
                        <a:rPr lang="de-DE" sz="1200" b="0" dirty="0">
                          <a:effectLst/>
                        </a:rPr>
                        <a:t> </a:t>
                      </a:r>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7373183"/>
                  </a:ext>
                </a:extLst>
              </a:tr>
              <a:tr h="0">
                <a:tc>
                  <a:txBody>
                    <a:bodyPr/>
                    <a:lstStyle/>
                    <a:p>
                      <a:r>
                        <a:rPr lang="de-DE" sz="1200" b="0"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kern="1200" dirty="0">
                          <a:solidFill>
                            <a:schemeClr val="dk1"/>
                          </a:solidFill>
                          <a:effectLst/>
                          <a:latin typeface="+mn-lt"/>
                          <a:ea typeface="+mn-ea"/>
                          <a:cs typeface="+mn-cs"/>
                        </a:rPr>
                        <a:t>Überprüfe dein Wissen: </a:t>
                      </a:r>
                      <a:r>
                        <a:rPr lang="de-DE" sz="1200" b="0" kern="1200" dirty="0">
                          <a:solidFill>
                            <a:schemeClr val="accent6">
                              <a:lumMod val="50000"/>
                            </a:schemeClr>
                          </a:solidFill>
                          <a:effectLst/>
                          <a:latin typeface="+mn-lt"/>
                          <a:ea typeface="+mn-ea"/>
                          <a:cs typeface="+mn-cs"/>
                        </a:rPr>
                        <a:t>Richtig</a:t>
                      </a:r>
                      <a:r>
                        <a:rPr lang="de-DE" sz="1200" b="0" kern="1200" dirty="0">
                          <a:solidFill>
                            <a:schemeClr val="dk1"/>
                          </a:solidFill>
                          <a:effectLst/>
                          <a:latin typeface="+mn-lt"/>
                          <a:ea typeface="+mn-ea"/>
                          <a:cs typeface="+mn-cs"/>
                        </a:rPr>
                        <a:t> oder </a:t>
                      </a:r>
                      <a:r>
                        <a:rPr lang="de-DE" sz="1200" b="0" kern="1200" dirty="0">
                          <a:solidFill>
                            <a:srgbClr val="C00000"/>
                          </a:solidFill>
                          <a:effectLst/>
                          <a:latin typeface="+mn-lt"/>
                          <a:ea typeface="+mn-ea"/>
                          <a:cs typeface="+mn-cs"/>
                        </a:rPr>
                        <a:t>Falsch</a:t>
                      </a:r>
                      <a:r>
                        <a:rPr lang="de-DE" sz="1200" b="0" kern="1200" dirty="0">
                          <a:solidFill>
                            <a:schemeClr val="dk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kern="1200" dirty="0">
                        <a:solidFill>
                          <a:schemeClr val="dk1"/>
                        </a:solidFill>
                        <a:effectLst/>
                        <a:latin typeface="+mn-lt"/>
                        <a:ea typeface="+mn-ea"/>
                        <a:cs typeface="+mn-cs"/>
                      </a:endParaRPr>
                    </a:p>
                    <a:p>
                      <a:pPr marL="228600" indent="-228600">
                        <a:buFont typeface="+mj-lt"/>
                        <a:buAutoNum type="arabicPeriod"/>
                      </a:pPr>
                      <a:r>
                        <a:rPr lang="de-DE" sz="1200" b="0" kern="1200" dirty="0">
                          <a:solidFill>
                            <a:schemeClr val="dk1"/>
                          </a:solidFill>
                          <a:effectLst/>
                          <a:latin typeface="+mn-lt"/>
                          <a:ea typeface="+mn-ea"/>
                          <a:cs typeface="+mn-cs"/>
                        </a:rPr>
                        <a:t>Biokerosin ist eine langfristige Lösung, weil es den CO</a:t>
                      </a:r>
                      <a:r>
                        <a:rPr lang="de-DE" sz="1200" b="0" kern="1200" baseline="-25000" dirty="0">
                          <a:solidFill>
                            <a:schemeClr val="dk1"/>
                          </a:solidFill>
                          <a:effectLst/>
                          <a:latin typeface="+mn-lt"/>
                          <a:ea typeface="+mn-ea"/>
                          <a:cs typeface="+mn-cs"/>
                        </a:rPr>
                        <a:t>2</a:t>
                      </a:r>
                      <a:r>
                        <a:rPr lang="de-DE" sz="1200" b="0" kern="1200" dirty="0">
                          <a:solidFill>
                            <a:schemeClr val="dk1"/>
                          </a:solidFill>
                          <a:effectLst/>
                          <a:latin typeface="+mn-lt"/>
                          <a:ea typeface="+mn-ea"/>
                          <a:cs typeface="+mn-cs"/>
                        </a:rPr>
                        <a:t>-Ausstoß komplett reduziert.</a:t>
                      </a:r>
                    </a:p>
                    <a:p>
                      <a:pPr marL="228600" indent="-228600">
                        <a:buFont typeface="+mj-lt"/>
                        <a:buAutoNum type="arabicPeriod"/>
                      </a:pPr>
                      <a:r>
                        <a:rPr lang="de-DE" sz="1200" b="0" kern="1200" dirty="0">
                          <a:solidFill>
                            <a:schemeClr val="dk1"/>
                          </a:solidFill>
                          <a:effectLst/>
                          <a:latin typeface="+mn-lt"/>
                          <a:ea typeface="+mn-ea"/>
                          <a:cs typeface="+mn-cs"/>
                        </a:rPr>
                        <a:t>Die globale Luftfahrt macht nicht einmal 1 % des menschengemachten weltweiten CO</a:t>
                      </a:r>
                      <a:r>
                        <a:rPr lang="de-DE" sz="1200" b="0" kern="1200" baseline="-25000" dirty="0">
                          <a:solidFill>
                            <a:schemeClr val="dk1"/>
                          </a:solidFill>
                          <a:effectLst/>
                          <a:latin typeface="+mn-lt"/>
                          <a:ea typeface="+mn-ea"/>
                          <a:cs typeface="+mn-cs"/>
                        </a:rPr>
                        <a:t>2</a:t>
                      </a:r>
                      <a:r>
                        <a:rPr lang="de-DE" sz="1200" b="0" kern="1200" dirty="0">
                          <a:solidFill>
                            <a:schemeClr val="dk1"/>
                          </a:solidFill>
                          <a:effectLst/>
                          <a:latin typeface="+mn-lt"/>
                          <a:ea typeface="+mn-ea"/>
                          <a:cs typeface="+mn-cs"/>
                        </a:rPr>
                        <a:t>-Ausstoßes aus. </a:t>
                      </a:r>
                    </a:p>
                    <a:p>
                      <a:pPr marL="228600" indent="-228600">
                        <a:buFont typeface="+mj-lt"/>
                        <a:buAutoNum type="arabicPeriod"/>
                      </a:pPr>
                      <a:r>
                        <a:rPr lang="de-DE" sz="1200" b="0" kern="1200" dirty="0">
                          <a:solidFill>
                            <a:schemeClr val="dk1"/>
                          </a:solidFill>
                          <a:effectLst/>
                          <a:latin typeface="+mn-lt"/>
                          <a:ea typeface="+mn-ea"/>
                          <a:cs typeface="+mn-cs"/>
                        </a:rPr>
                        <a:t>Die Energiedichte ist ein Maß für die Energie eines Stoffes pro Raumvolumen. </a:t>
                      </a:r>
                    </a:p>
                    <a:p>
                      <a:pPr marL="228600" indent="-228600">
                        <a:buFont typeface="+mj-lt"/>
                        <a:buAutoNum type="arabicPeriod"/>
                      </a:pPr>
                      <a:r>
                        <a:rPr lang="de-DE" sz="1200" b="0" kern="1200" dirty="0">
                          <a:solidFill>
                            <a:schemeClr val="dk1"/>
                          </a:solidFill>
                          <a:effectLst/>
                          <a:latin typeface="+mn-lt"/>
                          <a:ea typeface="+mn-ea"/>
                          <a:cs typeface="+mn-cs"/>
                        </a:rPr>
                        <a:t>Ökologische Nachhaltigkeit bedeutet, ein Ökosystem zu nutzen, ohne die Existenzgrundlage des Menschen und anderer Lebewesen zu zerstören.</a:t>
                      </a:r>
                    </a:p>
                    <a:p>
                      <a:endParaRPr lang="de-DE"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9230705"/>
                  </a:ext>
                </a:extLst>
              </a:tr>
            </a:tbl>
          </a:graphicData>
        </a:graphic>
      </p:graphicFrame>
    </p:spTree>
    <p:extLst>
      <p:ext uri="{BB962C8B-B14F-4D97-AF65-F5344CB8AC3E}">
        <p14:creationId xmlns:p14="http://schemas.microsoft.com/office/powerpoint/2010/main" val="29328389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6B8BE6-C2C6-3F44-818E-3D12DDCBD34A}"/>
              </a:ext>
            </a:extLst>
          </p:cNvPr>
          <p:cNvSpPr>
            <a:spLocks noGrp="1"/>
          </p:cNvSpPr>
          <p:nvPr>
            <p:ph type="title"/>
          </p:nvPr>
        </p:nvSpPr>
        <p:spPr/>
        <p:txBody>
          <a:bodyPr/>
          <a:lstStyle/>
          <a:p>
            <a:r>
              <a:rPr lang="de-DE" dirty="0"/>
              <a:t>Schritt 6 </a:t>
            </a:r>
            <a:r>
              <a:rPr lang="de-DE" dirty="0">
                <a:solidFill>
                  <a:schemeClr val="accent1">
                    <a:lumMod val="50000"/>
                  </a:schemeClr>
                </a:solidFill>
              </a:rPr>
              <a:t>Checkliste </a:t>
            </a:r>
            <a:endParaRPr lang="de-DE" dirty="0"/>
          </a:p>
        </p:txBody>
      </p:sp>
      <p:graphicFrame>
        <p:nvGraphicFramePr>
          <p:cNvPr id="5" name="Tabelle 5">
            <a:extLst>
              <a:ext uri="{FF2B5EF4-FFF2-40B4-BE49-F238E27FC236}">
                <a16:creationId xmlns:a16="http://schemas.microsoft.com/office/drawing/2014/main" id="{D9F2BD23-E048-534E-82B4-FC03E08F7552}"/>
              </a:ext>
            </a:extLst>
          </p:cNvPr>
          <p:cNvGraphicFramePr>
            <a:graphicFrameLocks noGrp="1"/>
          </p:cNvGraphicFramePr>
          <p:nvPr>
            <p:extLst>
              <p:ext uri="{D42A27DB-BD31-4B8C-83A1-F6EECF244321}">
                <p14:modId xmlns:p14="http://schemas.microsoft.com/office/powerpoint/2010/main" val="252246321"/>
              </p:ext>
            </p:extLst>
          </p:nvPr>
        </p:nvGraphicFramePr>
        <p:xfrm>
          <a:off x="696000" y="1761308"/>
          <a:ext cx="10800000" cy="2808516"/>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gridCol w="1440000">
                  <a:extLst>
                    <a:ext uri="{9D8B030D-6E8A-4147-A177-3AD203B41FA5}">
                      <a16:colId xmlns:a16="http://schemas.microsoft.com/office/drawing/2014/main" val="2658645787"/>
                    </a:ext>
                  </a:extLst>
                </a:gridCol>
                <a:gridCol w="1440000">
                  <a:extLst>
                    <a:ext uri="{9D8B030D-6E8A-4147-A177-3AD203B41FA5}">
                      <a16:colId xmlns:a16="http://schemas.microsoft.com/office/drawing/2014/main" val="3650851009"/>
                    </a:ext>
                  </a:extLst>
                </a:gridCol>
                <a:gridCol w="3600000">
                  <a:extLst>
                    <a:ext uri="{9D8B030D-6E8A-4147-A177-3AD203B41FA5}">
                      <a16:colId xmlns:a16="http://schemas.microsoft.com/office/drawing/2014/main" val="298078878"/>
                    </a:ext>
                  </a:extLst>
                </a:gridCol>
              </a:tblGrid>
              <a:tr h="936172">
                <a:tc>
                  <a:txBody>
                    <a:bodyPr/>
                    <a:lstStyle/>
                    <a:p>
                      <a:pPr algn="ctr"/>
                      <a:r>
                        <a:rPr lang="de-DE" sz="3200" dirty="0"/>
                        <a:t>1</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2</a:t>
                      </a:r>
                    </a:p>
                  </a:txBody>
                  <a:tcPr anchor="ctr">
                    <a:solidFill>
                      <a:schemeClr val="accent6">
                        <a:lumMod val="20000"/>
                        <a:lumOff val="80000"/>
                      </a:schemeClr>
                    </a:solidFill>
                  </a:tcPr>
                </a:tc>
                <a:tc>
                  <a:txBody>
                    <a:bodyPr/>
                    <a:lstStyle/>
                    <a:p>
                      <a:pPr algn="ctr"/>
                      <a:r>
                        <a:rPr lang="de-DE" sz="3200" dirty="0"/>
                        <a:t>3</a:t>
                      </a:r>
                    </a:p>
                  </a:txBody>
                  <a:tcPr anchor="ctr">
                    <a:solidFill>
                      <a:schemeClr val="accent6">
                        <a:lumMod val="20000"/>
                        <a:lumOff val="80000"/>
                      </a:schemeClr>
                    </a:solidFill>
                  </a:tcPr>
                </a:tc>
                <a:tc>
                  <a:txBody>
                    <a:bodyPr/>
                    <a:lstStyle/>
                    <a:p>
                      <a:pPr algn="ctr"/>
                      <a:r>
                        <a:rPr lang="de-DE" sz="3200" dirty="0"/>
                        <a:t>4</a:t>
                      </a:r>
                    </a:p>
                  </a:txBody>
                  <a:tcPr anchor="ctr">
                    <a:solidFill>
                      <a:schemeClr val="accent6">
                        <a:lumMod val="20000"/>
                        <a:lumOff val="80000"/>
                      </a:schemeClr>
                    </a:solidFill>
                  </a:tcPr>
                </a:tc>
                <a:tc>
                  <a:txBody>
                    <a:bodyPr/>
                    <a:lstStyle/>
                    <a:p>
                      <a:pPr algn="ctr"/>
                      <a:r>
                        <a:rPr lang="de-DE" sz="3200" dirty="0"/>
                        <a:t>5</a:t>
                      </a:r>
                    </a:p>
                  </a:txBody>
                  <a:tcPr anchor="ctr">
                    <a:solidFill>
                      <a:schemeClr val="accent6">
                        <a:lumMod val="20000"/>
                        <a:lumOff val="80000"/>
                      </a:schemeClr>
                    </a:solidFill>
                  </a:tcPr>
                </a:tc>
                <a:tc>
                  <a:txBody>
                    <a:bodyPr/>
                    <a:lstStyle/>
                    <a:p>
                      <a:pPr algn="ctr"/>
                      <a:r>
                        <a:rPr lang="de-DE" sz="3200" dirty="0"/>
                        <a:t>Schritt 6</a:t>
                      </a:r>
                    </a:p>
                  </a:txBody>
                  <a:tcPr anchor="ctr">
                    <a:solidFill>
                      <a:schemeClr val="bg2"/>
                    </a:solidFill>
                  </a:tcPr>
                </a:tc>
                <a:extLst>
                  <a:ext uri="{0D108BD9-81ED-4DB2-BD59-A6C34878D82A}">
                    <a16:rowId xmlns:a16="http://schemas.microsoft.com/office/drawing/2014/main" val="3282932240"/>
                  </a:ext>
                </a:extLst>
              </a:tr>
              <a:tr h="936172">
                <a:tc>
                  <a:txBody>
                    <a:bodyPr/>
                    <a:lstStyle/>
                    <a:p>
                      <a:r>
                        <a:rPr lang="de-DE" dirty="0"/>
                        <a:t> </a:t>
                      </a:r>
                    </a:p>
                    <a:p>
                      <a:pPr marL="285750" indent="-285750">
                        <a:buFontTx/>
                        <a:buChar char="-"/>
                      </a:pPr>
                      <a:endParaRPr lang="de-DE" dirty="0"/>
                    </a:p>
                  </a:txBody>
                  <a:tcPr>
                    <a:solidFill>
                      <a:schemeClr val="accent6">
                        <a:lumMod val="20000"/>
                        <a:lumOff val="80000"/>
                      </a:schemeClr>
                    </a:solidFill>
                  </a:tcPr>
                </a:tc>
                <a:tc>
                  <a:txBody>
                    <a:bodyPr/>
                    <a:lstStyle/>
                    <a:p>
                      <a:pPr algn="ctr"/>
                      <a:endParaRPr lang="de-DE" sz="2000" i="1" dirty="0"/>
                    </a:p>
                    <a:p>
                      <a:endParaRPr lang="de-DE" dirty="0"/>
                    </a:p>
                  </a:txBody>
                  <a:tcPr>
                    <a:solidFill>
                      <a:schemeClr val="accent6">
                        <a:lumMod val="20000"/>
                        <a:lumOff val="80000"/>
                      </a:schemeClr>
                    </a:solidFill>
                  </a:tcPr>
                </a:tc>
                <a:tc>
                  <a:txBody>
                    <a:bodyPr/>
                    <a:lstStyle/>
                    <a:p>
                      <a:endParaRPr lang="de-DE" dirty="0"/>
                    </a:p>
                  </a:txBody>
                  <a:tcPr>
                    <a:solidFill>
                      <a:schemeClr val="accent6">
                        <a:lumMod val="20000"/>
                        <a:lumOff val="80000"/>
                      </a:schemeClr>
                    </a:solidFill>
                  </a:tcPr>
                </a:tc>
                <a:tc>
                  <a:txBody>
                    <a:bodyPr/>
                    <a:lstStyle/>
                    <a:p>
                      <a:endParaRPr lang="de-DE" dirty="0"/>
                    </a:p>
                  </a:txBody>
                  <a:tcPr>
                    <a:solidFill>
                      <a:schemeClr val="accent6">
                        <a:lumMod val="20000"/>
                        <a:lumOff val="80000"/>
                      </a:schemeClr>
                    </a:solidFill>
                  </a:tcPr>
                </a:tc>
                <a:tc>
                  <a:txBody>
                    <a:bodyPr/>
                    <a:lstStyle/>
                    <a:p>
                      <a:endParaRPr lang="de-DE" dirty="0"/>
                    </a:p>
                  </a:txBody>
                  <a:tcPr>
                    <a:solidFill>
                      <a:schemeClr val="accent6">
                        <a:lumMod val="20000"/>
                        <a:lumOff val="80000"/>
                      </a:schemeClr>
                    </a:solidFill>
                  </a:tcPr>
                </a:tc>
                <a:tc>
                  <a:txBody>
                    <a:bodyPr/>
                    <a:lstStyle/>
                    <a:p>
                      <a:pPr algn="ctr"/>
                      <a:r>
                        <a:rPr lang="de-DE" dirty="0"/>
                        <a:t>Inhalte definiert, die weiteres Nachdenken, Hinterfragen oder Bearbeiten der Thematik anregen </a:t>
                      </a:r>
                    </a:p>
                  </a:txBody>
                  <a:tcPr>
                    <a:solidFill>
                      <a:schemeClr val="bg2"/>
                    </a:solidFill>
                  </a:tcPr>
                </a:tc>
                <a:extLst>
                  <a:ext uri="{0D108BD9-81ED-4DB2-BD59-A6C34878D82A}">
                    <a16:rowId xmlns:a16="http://schemas.microsoft.com/office/drawing/2014/main" val="1067551347"/>
                  </a:ext>
                </a:extLst>
              </a:tr>
              <a:tr h="936172">
                <a:tc>
                  <a:txBody>
                    <a:bodyPr/>
                    <a:lstStyle/>
                    <a:p>
                      <a:pPr algn="ctr"/>
                      <a:r>
                        <a:rPr lang="de-DE" sz="1800" dirty="0"/>
                        <a:t>✔️</a:t>
                      </a:r>
                      <a:endParaRPr lang="de-DE" dirty="0"/>
                    </a:p>
                  </a:txBody>
                  <a:tcPr anchor="ctr">
                    <a:solidFill>
                      <a:schemeClr val="accent6">
                        <a:lumMod val="20000"/>
                        <a:lumOff val="80000"/>
                      </a:schemeClr>
                    </a:solidFill>
                  </a:tcPr>
                </a:tc>
                <a:tc>
                  <a:txBody>
                    <a:bodyPr/>
                    <a:lstStyle/>
                    <a:p>
                      <a:pPr algn="ct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algn="ctr"/>
                      <a:endParaRPr lang="de-DE" sz="1800" dirty="0"/>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txBody>
                  <a:tcPr anchor="ctr">
                    <a:solidFill>
                      <a:schemeClr val="accent6">
                        <a:lumMod val="20000"/>
                        <a:lumOff val="80000"/>
                      </a:schemeClr>
                    </a:solidFill>
                  </a:tcPr>
                </a:tc>
                <a:tc>
                  <a:txBody>
                    <a:bodyPr/>
                    <a:lstStyle/>
                    <a:p>
                      <a:endParaRPr lang="de-DE"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endParaRPr lang="de-DE" dirty="0"/>
                    </a:p>
                  </a:txBody>
                  <a:tcPr>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a:t>
                      </a:r>
                    </a:p>
                    <a:p>
                      <a:endParaRPr lang="de-DE" dirty="0"/>
                    </a:p>
                  </a:txBody>
                  <a:tcP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bg2"/>
                    </a:solidFill>
                  </a:tcPr>
                </a:tc>
                <a:extLst>
                  <a:ext uri="{0D108BD9-81ED-4DB2-BD59-A6C34878D82A}">
                    <a16:rowId xmlns:a16="http://schemas.microsoft.com/office/drawing/2014/main" val="469671406"/>
                  </a:ext>
                </a:extLst>
              </a:tr>
            </a:tbl>
          </a:graphicData>
        </a:graphic>
      </p:graphicFrame>
      <p:sp>
        <p:nvSpPr>
          <p:cNvPr id="3" name="Foliennummernplatzhalter 2">
            <a:extLst>
              <a:ext uri="{FF2B5EF4-FFF2-40B4-BE49-F238E27FC236}">
                <a16:creationId xmlns:a16="http://schemas.microsoft.com/office/drawing/2014/main" id="{E9ACC91D-18C9-8A4D-BF2B-00388702AA86}"/>
              </a:ext>
            </a:extLst>
          </p:cNvPr>
          <p:cNvSpPr>
            <a:spLocks noGrp="1"/>
          </p:cNvSpPr>
          <p:nvPr>
            <p:ph type="sldNum" sz="quarter" idx="12"/>
          </p:nvPr>
        </p:nvSpPr>
        <p:spPr/>
        <p:txBody>
          <a:bodyPr/>
          <a:lstStyle/>
          <a:p>
            <a:fld id="{805001F4-2860-6443-A9C4-3E8101DBADFC}" type="slidenum">
              <a:rPr lang="de-DE" smtClean="0"/>
              <a:t>39</a:t>
            </a:fld>
            <a:endParaRPr lang="de-DE"/>
          </a:p>
        </p:txBody>
      </p:sp>
      <p:pic>
        <p:nvPicPr>
          <p:cNvPr id="7" name="Grafik 6">
            <a:extLst>
              <a:ext uri="{FF2B5EF4-FFF2-40B4-BE49-F238E27FC236}">
                <a16:creationId xmlns:a16="http://schemas.microsoft.com/office/drawing/2014/main" id="{C10C7871-4622-774F-A99C-1ABA971CA14A}"/>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888696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B5EAF1-C49E-CD43-9152-773067918DB3}"/>
              </a:ext>
            </a:extLst>
          </p:cNvPr>
          <p:cNvSpPr>
            <a:spLocks noGrp="1"/>
          </p:cNvSpPr>
          <p:nvPr>
            <p:ph type="title"/>
          </p:nvPr>
        </p:nvSpPr>
        <p:spPr/>
        <p:txBody>
          <a:bodyPr/>
          <a:lstStyle/>
          <a:p>
            <a:r>
              <a:rPr lang="de-DE" dirty="0"/>
              <a:t>Aufbau des Leitfadens</a:t>
            </a:r>
          </a:p>
        </p:txBody>
      </p:sp>
      <p:graphicFrame>
        <p:nvGraphicFramePr>
          <p:cNvPr id="5" name="Tabelle 5">
            <a:extLst>
              <a:ext uri="{FF2B5EF4-FFF2-40B4-BE49-F238E27FC236}">
                <a16:creationId xmlns:a16="http://schemas.microsoft.com/office/drawing/2014/main" id="{0B719D48-A20A-104B-A745-3E15AF195B70}"/>
              </a:ext>
            </a:extLst>
          </p:cNvPr>
          <p:cNvGraphicFramePr>
            <a:graphicFrameLocks noGrp="1"/>
          </p:cNvGraphicFramePr>
          <p:nvPr>
            <p:ph idx="1"/>
            <p:extLst>
              <p:ext uri="{D42A27DB-BD31-4B8C-83A1-F6EECF244321}">
                <p14:modId xmlns:p14="http://schemas.microsoft.com/office/powerpoint/2010/main" val="2176624641"/>
              </p:ext>
            </p:extLst>
          </p:nvPr>
        </p:nvGraphicFramePr>
        <p:xfrm>
          <a:off x="946688" y="1744868"/>
          <a:ext cx="9406180" cy="3876040"/>
        </p:xfrm>
        <a:graphic>
          <a:graphicData uri="http://schemas.openxmlformats.org/drawingml/2006/table">
            <a:tbl>
              <a:tblPr firstRow="1" bandRow="1">
                <a:tableStyleId>{0505E3EF-67EA-436B-97B2-0124C06EBD24}</a:tableStyleId>
              </a:tblPr>
              <a:tblGrid>
                <a:gridCol w="1533041">
                  <a:extLst>
                    <a:ext uri="{9D8B030D-6E8A-4147-A177-3AD203B41FA5}">
                      <a16:colId xmlns:a16="http://schemas.microsoft.com/office/drawing/2014/main" val="2396501336"/>
                    </a:ext>
                  </a:extLst>
                </a:gridCol>
                <a:gridCol w="7873139">
                  <a:extLst>
                    <a:ext uri="{9D8B030D-6E8A-4147-A177-3AD203B41FA5}">
                      <a16:colId xmlns:a16="http://schemas.microsoft.com/office/drawing/2014/main" val="1856349869"/>
                    </a:ext>
                  </a:extLst>
                </a:gridCol>
              </a:tblGrid>
              <a:tr h="370840">
                <a:tc>
                  <a:txBody>
                    <a:bodyPr/>
                    <a:lstStyle/>
                    <a:p>
                      <a:pPr algn="ctr"/>
                      <a:r>
                        <a:rPr lang="de-DE" dirty="0">
                          <a:latin typeface="+mj-lt"/>
                        </a:rPr>
                        <a:t>Seitenzahl</a:t>
                      </a:r>
                    </a:p>
                  </a:txBody>
                  <a:tcPr/>
                </a:tc>
                <a:tc>
                  <a:txBody>
                    <a:bodyPr/>
                    <a:lstStyle/>
                    <a:p>
                      <a:r>
                        <a:rPr lang="de-DE" dirty="0">
                          <a:latin typeface="+mj-lt"/>
                        </a:rPr>
                        <a:t>Inhalt</a:t>
                      </a:r>
                    </a:p>
                  </a:txBody>
                  <a:tcPr/>
                </a:tc>
                <a:extLst>
                  <a:ext uri="{0D108BD9-81ED-4DB2-BD59-A6C34878D82A}">
                    <a16:rowId xmlns:a16="http://schemas.microsoft.com/office/drawing/2014/main" val="1147025466"/>
                  </a:ext>
                </a:extLst>
              </a:tr>
              <a:tr h="370840">
                <a:tc>
                  <a:txBody>
                    <a:bodyPr/>
                    <a:lstStyle/>
                    <a:p>
                      <a:pPr algn="ctr"/>
                      <a:r>
                        <a:rPr lang="de-DE" dirty="0">
                          <a:latin typeface="+mj-lt"/>
                        </a:rPr>
                        <a:t>6</a:t>
                      </a:r>
                    </a:p>
                  </a:txBody>
                  <a:tcPr/>
                </a:tc>
                <a:tc>
                  <a:txBody>
                    <a:bodyPr/>
                    <a:lstStyle/>
                    <a:p>
                      <a:r>
                        <a:rPr lang="de-DE" dirty="0">
                          <a:latin typeface="+mj-lt"/>
                        </a:rPr>
                        <a:t>Schritt 1: Kernfragestellung überlegen</a:t>
                      </a:r>
                    </a:p>
                  </a:txBody>
                  <a:tcPr/>
                </a:tc>
                <a:extLst>
                  <a:ext uri="{0D108BD9-81ED-4DB2-BD59-A6C34878D82A}">
                    <a16:rowId xmlns:a16="http://schemas.microsoft.com/office/drawing/2014/main" val="4254376087"/>
                  </a:ext>
                </a:extLst>
              </a:tr>
              <a:tr h="370840">
                <a:tc>
                  <a:txBody>
                    <a:bodyPr/>
                    <a:lstStyle/>
                    <a:p>
                      <a:pPr algn="ctr"/>
                      <a:r>
                        <a:rPr lang="de-DE" dirty="0">
                          <a:latin typeface="+mj-lt"/>
                        </a:rPr>
                        <a:t>14</a:t>
                      </a:r>
                    </a:p>
                  </a:txBody>
                  <a:tcPr/>
                </a:tc>
                <a:tc>
                  <a:txBody>
                    <a:bodyPr/>
                    <a:lstStyle/>
                    <a:p>
                      <a:r>
                        <a:rPr lang="de-DE" dirty="0">
                          <a:latin typeface="+mj-lt"/>
                        </a:rPr>
                        <a:t>Schritt 2: Zielgruppe definieren</a:t>
                      </a:r>
                    </a:p>
                  </a:txBody>
                  <a:tcPr/>
                </a:tc>
                <a:extLst>
                  <a:ext uri="{0D108BD9-81ED-4DB2-BD59-A6C34878D82A}">
                    <a16:rowId xmlns:a16="http://schemas.microsoft.com/office/drawing/2014/main" val="558853498"/>
                  </a:ext>
                </a:extLst>
              </a:tr>
              <a:tr h="370840">
                <a:tc>
                  <a:txBody>
                    <a:bodyPr/>
                    <a:lstStyle/>
                    <a:p>
                      <a:pPr algn="ctr"/>
                      <a:r>
                        <a:rPr lang="de-DE" dirty="0">
                          <a:latin typeface="+mj-lt"/>
                        </a:rPr>
                        <a:t>18</a:t>
                      </a:r>
                    </a:p>
                  </a:txBody>
                  <a:tcPr/>
                </a:tc>
                <a:tc>
                  <a:txBody>
                    <a:bodyPr/>
                    <a:lstStyle/>
                    <a:p>
                      <a:r>
                        <a:rPr lang="de-DE" dirty="0">
                          <a:latin typeface="+mj-lt"/>
                        </a:rPr>
                        <a:t>Schritt 3: Sachanalyse</a:t>
                      </a:r>
                    </a:p>
                  </a:txBody>
                  <a:tcPr/>
                </a:tc>
                <a:extLst>
                  <a:ext uri="{0D108BD9-81ED-4DB2-BD59-A6C34878D82A}">
                    <a16:rowId xmlns:a16="http://schemas.microsoft.com/office/drawing/2014/main" val="3420566755"/>
                  </a:ext>
                </a:extLst>
              </a:tr>
              <a:tr h="370840">
                <a:tc>
                  <a:txBody>
                    <a:bodyPr/>
                    <a:lstStyle/>
                    <a:p>
                      <a:pPr algn="ctr"/>
                      <a:r>
                        <a:rPr lang="de-DE" dirty="0">
                          <a:latin typeface="+mj-lt"/>
                        </a:rPr>
                        <a:t>24</a:t>
                      </a:r>
                    </a:p>
                  </a:txBody>
                  <a:tcPr/>
                </a:tc>
                <a:tc>
                  <a:txBody>
                    <a:bodyPr/>
                    <a:lstStyle/>
                    <a:p>
                      <a:r>
                        <a:rPr lang="de-DE" dirty="0">
                          <a:latin typeface="+mj-lt"/>
                        </a:rPr>
                        <a:t>Schritt 4: Qualitätscheck und Vertiefung</a:t>
                      </a:r>
                    </a:p>
                  </a:txBody>
                  <a:tcPr/>
                </a:tc>
                <a:extLst>
                  <a:ext uri="{0D108BD9-81ED-4DB2-BD59-A6C34878D82A}">
                    <a16:rowId xmlns:a16="http://schemas.microsoft.com/office/drawing/2014/main" val="17886163"/>
                  </a:ext>
                </a:extLst>
              </a:tr>
              <a:tr h="370840">
                <a:tc>
                  <a:txBody>
                    <a:bodyPr/>
                    <a:lstStyle/>
                    <a:p>
                      <a:pPr algn="ctr"/>
                      <a:r>
                        <a:rPr lang="de-DE" dirty="0">
                          <a:latin typeface="+mj-lt"/>
                        </a:rPr>
                        <a:t>29</a:t>
                      </a:r>
                    </a:p>
                  </a:txBody>
                  <a:tcPr/>
                </a:tc>
                <a:tc>
                  <a:txBody>
                    <a:bodyPr/>
                    <a:lstStyle/>
                    <a:p>
                      <a:r>
                        <a:rPr lang="de-DE" dirty="0">
                          <a:latin typeface="+mj-lt"/>
                        </a:rPr>
                        <a:t>Schritt 5: Didaktische Analyse der Inhalte</a:t>
                      </a:r>
                    </a:p>
                  </a:txBody>
                  <a:tcPr/>
                </a:tc>
                <a:extLst>
                  <a:ext uri="{0D108BD9-81ED-4DB2-BD59-A6C34878D82A}">
                    <a16:rowId xmlns:a16="http://schemas.microsoft.com/office/drawing/2014/main" val="2224136070"/>
                  </a:ext>
                </a:extLst>
              </a:tr>
              <a:tr h="370840">
                <a:tc>
                  <a:txBody>
                    <a:bodyPr/>
                    <a:lstStyle/>
                    <a:p>
                      <a:pPr algn="ctr"/>
                      <a:r>
                        <a:rPr lang="de-DE" dirty="0">
                          <a:latin typeface="+mj-lt"/>
                        </a:rPr>
                        <a:t>36</a:t>
                      </a:r>
                    </a:p>
                  </a:txBody>
                  <a:tcPr/>
                </a:tc>
                <a:tc>
                  <a:txBody>
                    <a:bodyPr/>
                    <a:lstStyle/>
                    <a:p>
                      <a:r>
                        <a:rPr lang="de-DE" dirty="0">
                          <a:latin typeface="+mj-lt"/>
                        </a:rPr>
                        <a:t>Schritt 6: Ausblick</a:t>
                      </a:r>
                    </a:p>
                  </a:txBody>
                  <a:tcPr/>
                </a:tc>
                <a:extLst>
                  <a:ext uri="{0D108BD9-81ED-4DB2-BD59-A6C34878D82A}">
                    <a16:rowId xmlns:a16="http://schemas.microsoft.com/office/drawing/2014/main" val="3809386690"/>
                  </a:ext>
                </a:extLst>
              </a:tr>
              <a:tr h="370840">
                <a:tc>
                  <a:txBody>
                    <a:bodyPr/>
                    <a:lstStyle/>
                    <a:p>
                      <a:pPr algn="ctr"/>
                      <a:r>
                        <a:rPr lang="de-DE" sz="1400" dirty="0">
                          <a:latin typeface="+mj-lt"/>
                        </a:rPr>
                        <a:t>Leitfaden Umsetzung</a:t>
                      </a:r>
                    </a:p>
                  </a:txBody>
                  <a:tcPr anchor="ctr"/>
                </a:tc>
                <a:tc>
                  <a:txBody>
                    <a:bodyPr/>
                    <a:lstStyle/>
                    <a:p>
                      <a:r>
                        <a:rPr lang="de-DE" dirty="0">
                          <a:latin typeface="+mj-lt"/>
                        </a:rPr>
                        <a:t>Schritt 7: Gestaltung eines Skripts zur Umsetzung</a:t>
                      </a:r>
                    </a:p>
                    <a:p>
                      <a:pPr lvl="2"/>
                      <a:r>
                        <a:rPr lang="de-DE" dirty="0">
                          <a:latin typeface="+mj-lt"/>
                        </a:rPr>
                        <a:t>FAQs Skriptgestaltung</a:t>
                      </a:r>
                    </a:p>
                  </a:txBody>
                  <a:tcPr/>
                </a:tc>
                <a:extLst>
                  <a:ext uri="{0D108BD9-81ED-4DB2-BD59-A6C34878D82A}">
                    <a16:rowId xmlns:a16="http://schemas.microsoft.com/office/drawing/2014/main" val="790457575"/>
                  </a:ext>
                </a:extLst>
              </a:tr>
              <a:tr h="234287">
                <a:tc>
                  <a:txBody>
                    <a:bodyPr/>
                    <a:lstStyle/>
                    <a:p>
                      <a:pPr algn="ctr"/>
                      <a:r>
                        <a:rPr lang="de-DE" sz="1400" dirty="0">
                          <a:latin typeface="+mj-lt"/>
                        </a:rPr>
                        <a:t>Leitfaden Umsetzung</a:t>
                      </a:r>
                    </a:p>
                  </a:txBody>
                  <a:tcPr anchor="ctr"/>
                </a:tc>
                <a:tc>
                  <a:txBody>
                    <a:bodyPr/>
                    <a:lstStyle/>
                    <a:p>
                      <a:r>
                        <a:rPr lang="de-DE" dirty="0">
                          <a:latin typeface="+mj-lt"/>
                        </a:rPr>
                        <a:t>Schritt 8: technische Umsetzung und Aufnahme </a:t>
                      </a:r>
                    </a:p>
                    <a:p>
                      <a:pPr lvl="2"/>
                      <a:r>
                        <a:rPr lang="de-DE" dirty="0">
                          <a:latin typeface="+mj-lt"/>
                        </a:rPr>
                        <a:t>FAQs technische Umsetzung</a:t>
                      </a:r>
                    </a:p>
                  </a:txBody>
                  <a:tcPr/>
                </a:tc>
                <a:extLst>
                  <a:ext uri="{0D108BD9-81ED-4DB2-BD59-A6C34878D82A}">
                    <a16:rowId xmlns:a16="http://schemas.microsoft.com/office/drawing/2014/main" val="3259503098"/>
                  </a:ext>
                </a:extLst>
              </a:tr>
            </a:tbl>
          </a:graphicData>
        </a:graphic>
      </p:graphicFrame>
      <p:sp>
        <p:nvSpPr>
          <p:cNvPr id="4" name="Foliennummernplatzhalter 3">
            <a:extLst>
              <a:ext uri="{FF2B5EF4-FFF2-40B4-BE49-F238E27FC236}">
                <a16:creationId xmlns:a16="http://schemas.microsoft.com/office/drawing/2014/main" id="{18E1F4AB-DF61-674F-BAE2-1FEB8C561DF0}"/>
              </a:ext>
            </a:extLst>
          </p:cNvPr>
          <p:cNvSpPr>
            <a:spLocks noGrp="1"/>
          </p:cNvSpPr>
          <p:nvPr>
            <p:ph type="sldNum" sz="quarter" idx="12"/>
          </p:nvPr>
        </p:nvSpPr>
        <p:spPr/>
        <p:txBody>
          <a:bodyPr/>
          <a:lstStyle/>
          <a:p>
            <a:fld id="{805001F4-2860-6443-A9C4-3E8101DBADFC}" type="slidenum">
              <a:rPr lang="de-DE" smtClean="0"/>
              <a:t>4</a:t>
            </a:fld>
            <a:endParaRPr lang="de-DE"/>
          </a:p>
        </p:txBody>
      </p:sp>
      <p:pic>
        <p:nvPicPr>
          <p:cNvPr id="6" name="Grafik 5">
            <a:extLst>
              <a:ext uri="{FF2B5EF4-FFF2-40B4-BE49-F238E27FC236}">
                <a16:creationId xmlns:a16="http://schemas.microsoft.com/office/drawing/2014/main" id="{037DDDF4-ECCB-324F-9E94-C17E29A6BF96}"/>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88903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E2F7F1-3880-AC4E-B483-4EE1AF51F278}"/>
              </a:ext>
            </a:extLst>
          </p:cNvPr>
          <p:cNvSpPr>
            <a:spLocks noGrp="1"/>
          </p:cNvSpPr>
          <p:nvPr>
            <p:ph type="title"/>
          </p:nvPr>
        </p:nvSpPr>
        <p:spPr/>
        <p:txBody>
          <a:bodyPr/>
          <a:lstStyle/>
          <a:p>
            <a:r>
              <a:rPr lang="de-DE" dirty="0"/>
              <a:t>Schritt 1 </a:t>
            </a:r>
            <a:r>
              <a:rPr lang="de-DE" dirty="0">
                <a:solidFill>
                  <a:schemeClr val="accent1">
                    <a:lumMod val="50000"/>
                  </a:schemeClr>
                </a:solidFill>
              </a:rPr>
              <a:t>Kernfragestellung überlegen</a:t>
            </a:r>
          </a:p>
        </p:txBody>
      </p:sp>
      <p:sp>
        <p:nvSpPr>
          <p:cNvPr id="3" name="Inhaltsplatzhalter 2">
            <a:extLst>
              <a:ext uri="{FF2B5EF4-FFF2-40B4-BE49-F238E27FC236}">
                <a16:creationId xmlns:a16="http://schemas.microsoft.com/office/drawing/2014/main" id="{AB7A7BED-5824-1044-980D-90676289D50A}"/>
              </a:ext>
            </a:extLst>
          </p:cNvPr>
          <p:cNvSpPr>
            <a:spLocks noGrp="1"/>
          </p:cNvSpPr>
          <p:nvPr>
            <p:ph idx="1"/>
          </p:nvPr>
        </p:nvSpPr>
        <p:spPr/>
        <p:txBody>
          <a:bodyPr/>
          <a:lstStyle/>
          <a:p>
            <a:pPr marL="0" indent="0">
              <a:buNone/>
            </a:pPr>
            <a:r>
              <a:rPr lang="de-DE" dirty="0">
                <a:latin typeface="+mj-lt"/>
              </a:rPr>
              <a:t>Im ersten Schritt soll eine </a:t>
            </a:r>
            <a:r>
              <a:rPr lang="de-DE" b="1" dirty="0">
                <a:latin typeface="+mj-lt"/>
              </a:rPr>
              <a:t>Thematik</a:t>
            </a:r>
            <a:r>
              <a:rPr lang="de-DE" dirty="0">
                <a:latin typeface="+mj-lt"/>
              </a:rPr>
              <a:t> ausgewählt werden, die </a:t>
            </a:r>
          </a:p>
          <a:p>
            <a:pPr marL="0" indent="0">
              <a:buNone/>
            </a:pPr>
            <a:endParaRPr lang="de-DE" dirty="0">
              <a:latin typeface="+mj-lt"/>
            </a:endParaRPr>
          </a:p>
          <a:p>
            <a:pPr marL="0" indent="0">
              <a:buNone/>
            </a:pPr>
            <a:r>
              <a:rPr lang="de-DE" sz="2600" dirty="0">
                <a:latin typeface="+mj-lt"/>
              </a:rPr>
              <a:t>a) Bezug zu einer bedeutsamen lebensweltlichen Situation aufweist</a:t>
            </a:r>
          </a:p>
          <a:p>
            <a:pPr marL="0" indent="0">
              <a:buNone/>
            </a:pPr>
            <a:r>
              <a:rPr lang="de-DE" sz="2600" dirty="0">
                <a:latin typeface="+mj-lt"/>
              </a:rPr>
              <a:t>b) deren Bearbeitung / Beantwortung für die Gesellschaft von Wichtigkeit ist</a:t>
            </a:r>
          </a:p>
          <a:p>
            <a:pPr marL="0" indent="0">
              <a:buNone/>
            </a:pPr>
            <a:r>
              <a:rPr lang="de-DE" sz="2600" dirty="0">
                <a:latin typeface="+mj-lt"/>
              </a:rPr>
              <a:t>c) sich nur mithilfe von naturwissenschaftlichem Wissen ganzheitlich </a:t>
            </a:r>
          </a:p>
          <a:p>
            <a:pPr marL="0" indent="0">
              <a:buNone/>
            </a:pPr>
            <a:r>
              <a:rPr lang="de-DE" sz="2600" dirty="0">
                <a:latin typeface="+mj-lt"/>
              </a:rPr>
              <a:t>    verstehen lässt.</a:t>
            </a:r>
          </a:p>
          <a:p>
            <a:pPr marL="0" indent="0">
              <a:buNone/>
            </a:pPr>
            <a:endParaRPr lang="de-DE" sz="2600" dirty="0">
              <a:latin typeface="+mj-lt"/>
            </a:endParaRPr>
          </a:p>
          <a:p>
            <a:pPr marL="0" indent="0">
              <a:buNone/>
            </a:pPr>
            <a:r>
              <a:rPr lang="de-DE" sz="2600" dirty="0">
                <a:latin typeface="+mj-lt"/>
              </a:rPr>
              <a:t> </a:t>
            </a:r>
          </a:p>
        </p:txBody>
      </p:sp>
      <p:sp>
        <p:nvSpPr>
          <p:cNvPr id="4" name="Foliennummernplatzhalter 3">
            <a:extLst>
              <a:ext uri="{FF2B5EF4-FFF2-40B4-BE49-F238E27FC236}">
                <a16:creationId xmlns:a16="http://schemas.microsoft.com/office/drawing/2014/main" id="{734A35F7-F677-DF4F-A6F5-084A178A9D4A}"/>
              </a:ext>
            </a:extLst>
          </p:cNvPr>
          <p:cNvSpPr>
            <a:spLocks noGrp="1"/>
          </p:cNvSpPr>
          <p:nvPr>
            <p:ph type="sldNum" sz="quarter" idx="12"/>
          </p:nvPr>
        </p:nvSpPr>
        <p:spPr/>
        <p:txBody>
          <a:bodyPr/>
          <a:lstStyle/>
          <a:p>
            <a:fld id="{805001F4-2860-6443-A9C4-3E8101DBADFC}" type="slidenum">
              <a:rPr lang="de-DE" smtClean="0"/>
              <a:t>5</a:t>
            </a:fld>
            <a:endParaRPr lang="de-DE" dirty="0"/>
          </a:p>
        </p:txBody>
      </p:sp>
      <p:pic>
        <p:nvPicPr>
          <p:cNvPr id="6" name="Grafik 5">
            <a:extLst>
              <a:ext uri="{FF2B5EF4-FFF2-40B4-BE49-F238E27FC236}">
                <a16:creationId xmlns:a16="http://schemas.microsoft.com/office/drawing/2014/main" id="{3104FDC2-3A5A-FD47-B0A8-761009A07792}"/>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149721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55E41-04B7-4840-87EF-2DA3B2819DCA}"/>
              </a:ext>
            </a:extLst>
          </p:cNvPr>
          <p:cNvSpPr>
            <a:spLocks noGrp="1"/>
          </p:cNvSpPr>
          <p:nvPr>
            <p:ph type="title"/>
          </p:nvPr>
        </p:nvSpPr>
        <p:spPr/>
        <p:txBody>
          <a:bodyPr/>
          <a:lstStyle/>
          <a:p>
            <a:r>
              <a:rPr lang="de-DE" dirty="0"/>
              <a:t>Schritt 1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C0E8B41-97F6-7748-AC73-6ADFC3E43001}"/>
              </a:ext>
            </a:extLst>
          </p:cNvPr>
          <p:cNvSpPr>
            <a:spLocks noGrp="1"/>
          </p:cNvSpPr>
          <p:nvPr>
            <p:ph idx="1"/>
          </p:nvPr>
        </p:nvSpPr>
        <p:spPr/>
        <p:txBody>
          <a:bodyPr>
            <a:normAutofit/>
          </a:bodyPr>
          <a:lstStyle/>
          <a:p>
            <a:pPr marL="0" indent="0">
              <a:buNone/>
            </a:pPr>
            <a:r>
              <a:rPr lang="de-DE" i="1" dirty="0">
                <a:latin typeface="+mj-lt"/>
              </a:rPr>
              <a:t>Inhaltlich:</a:t>
            </a:r>
          </a:p>
          <a:p>
            <a:pPr marL="0" indent="0">
              <a:buNone/>
            </a:pPr>
            <a:endParaRPr lang="de-DE" i="1" dirty="0">
              <a:latin typeface="+mj-lt"/>
            </a:endParaRPr>
          </a:p>
          <a:p>
            <a:pPr marL="0" indent="0">
              <a:buNone/>
            </a:pPr>
            <a:r>
              <a:rPr lang="de-DE" dirty="0">
                <a:latin typeface="+mj-lt"/>
              </a:rPr>
              <a:t>Orientiert euch z.B. an den </a:t>
            </a:r>
            <a:r>
              <a:rPr lang="de-DE" dirty="0">
                <a:solidFill>
                  <a:schemeClr val="accent2">
                    <a:lumMod val="50000"/>
                  </a:schemeClr>
                </a:solidFill>
                <a:latin typeface="+mj-lt"/>
              </a:rPr>
              <a:t>17 Zielen für eine nachhaltige Entwicklung </a:t>
            </a:r>
            <a:r>
              <a:rPr lang="de-DE" dirty="0">
                <a:latin typeface="+mj-lt"/>
              </a:rPr>
              <a:t>der UNO oder den </a:t>
            </a:r>
            <a:r>
              <a:rPr lang="de-DE" dirty="0">
                <a:solidFill>
                  <a:schemeClr val="accent4">
                    <a:lumMod val="50000"/>
                  </a:schemeClr>
                </a:solidFill>
                <a:latin typeface="+mj-lt"/>
              </a:rPr>
              <a:t>Profilseminaren der MINT-Akademie am IPN</a:t>
            </a:r>
            <a:r>
              <a:rPr lang="de-DE" dirty="0">
                <a:latin typeface="+mj-lt"/>
              </a:rPr>
              <a:t>. </a:t>
            </a:r>
            <a:endParaRPr lang="de-DE" sz="1800" dirty="0">
              <a:latin typeface="+mj-lt"/>
            </a:endParaRPr>
          </a:p>
          <a:p>
            <a:pPr marL="0" indent="0">
              <a:buNone/>
            </a:pPr>
            <a:endParaRPr lang="de-DE" dirty="0">
              <a:latin typeface="+mj-lt"/>
            </a:endParaRPr>
          </a:p>
          <a:p>
            <a:pPr marL="0" indent="0">
              <a:buNone/>
            </a:pPr>
            <a:endParaRPr lang="de-DE" dirty="0">
              <a:latin typeface="+mj-lt"/>
            </a:endParaRPr>
          </a:p>
          <a:p>
            <a:pPr marL="0" indent="0">
              <a:buNone/>
            </a:pPr>
            <a:r>
              <a:rPr lang="de-DE" i="1" dirty="0">
                <a:latin typeface="+mj-lt"/>
              </a:rPr>
              <a:t>Links:  </a:t>
            </a:r>
          </a:p>
          <a:p>
            <a:pPr marL="0" indent="0">
              <a:buNone/>
            </a:pPr>
            <a:r>
              <a:rPr lang="de-DE" sz="1800" dirty="0">
                <a:latin typeface="+mj-lt"/>
                <a:hlinkClick r:id="rId2">
                  <a:extLst>
                    <a:ext uri="{A12FA001-AC4F-418D-AE19-62706E023703}">
                      <ahyp:hlinkClr xmlns:ahyp="http://schemas.microsoft.com/office/drawing/2018/hyperlinkcolor" val="tx"/>
                    </a:ext>
                  </a:extLst>
                </a:hlinkClick>
              </a:rPr>
              <a:t>https://17ziele.de</a:t>
            </a:r>
            <a:endParaRPr lang="de-DE" sz="1800" dirty="0">
              <a:latin typeface="+mj-lt"/>
            </a:endParaRPr>
          </a:p>
          <a:p>
            <a:pPr marL="0" indent="0">
              <a:buNone/>
            </a:pPr>
            <a:r>
              <a:rPr lang="de-DE" sz="1800" dirty="0">
                <a:latin typeface="+mj-lt"/>
                <a:hlinkClick r:id="rId3">
                  <a:extLst>
                    <a:ext uri="{A12FA001-AC4F-418D-AE19-62706E023703}">
                      <ahyp:hlinkClr xmlns:ahyp="http://schemas.microsoft.com/office/drawing/2018/hyperlinkcolor" val="tx"/>
                    </a:ext>
                  </a:extLst>
                </a:hlinkClick>
              </a:rPr>
              <a:t>https://fachportal.lernnetz.de/sh/faecher/fuer-alle-faecher/wissenswertes/linkseiten/articles/ps-mint.html</a:t>
            </a:r>
            <a:r>
              <a:rPr lang="de-DE" sz="1800" dirty="0">
                <a:latin typeface="+mj-lt"/>
              </a:rPr>
              <a:t> </a:t>
            </a:r>
          </a:p>
          <a:p>
            <a:pPr marL="0" indent="0">
              <a:buNone/>
            </a:pPr>
            <a:endParaRPr lang="de-DE" dirty="0">
              <a:latin typeface="+mj-lt"/>
            </a:endParaRPr>
          </a:p>
          <a:p>
            <a:pPr marL="0" indent="0">
              <a:buNone/>
            </a:pPr>
            <a:endParaRPr lang="de-DE" dirty="0">
              <a:latin typeface="+mj-lt"/>
            </a:endParaRPr>
          </a:p>
        </p:txBody>
      </p:sp>
      <p:sp>
        <p:nvSpPr>
          <p:cNvPr id="4" name="Foliennummernplatzhalter 3">
            <a:extLst>
              <a:ext uri="{FF2B5EF4-FFF2-40B4-BE49-F238E27FC236}">
                <a16:creationId xmlns:a16="http://schemas.microsoft.com/office/drawing/2014/main" id="{FB4FDF1C-0D66-2C46-9C1F-4B9DE95E289C}"/>
              </a:ext>
            </a:extLst>
          </p:cNvPr>
          <p:cNvSpPr>
            <a:spLocks noGrp="1"/>
          </p:cNvSpPr>
          <p:nvPr>
            <p:ph type="sldNum" sz="quarter" idx="12"/>
          </p:nvPr>
        </p:nvSpPr>
        <p:spPr/>
        <p:txBody>
          <a:bodyPr/>
          <a:lstStyle/>
          <a:p>
            <a:fld id="{805001F4-2860-6443-A9C4-3E8101DBADFC}" type="slidenum">
              <a:rPr lang="de-DE" smtClean="0"/>
              <a:t>6</a:t>
            </a:fld>
            <a:endParaRPr lang="de-DE"/>
          </a:p>
        </p:txBody>
      </p:sp>
      <p:pic>
        <p:nvPicPr>
          <p:cNvPr id="7" name="Grafik 6">
            <a:extLst>
              <a:ext uri="{FF2B5EF4-FFF2-40B4-BE49-F238E27FC236}">
                <a16:creationId xmlns:a16="http://schemas.microsoft.com/office/drawing/2014/main" id="{3E702414-DECE-644D-B0A6-7EB53C28692C}"/>
              </a:ext>
            </a:extLst>
          </p:cNvPr>
          <p:cNvPicPr>
            <a:picLocks noChangeAspect="1"/>
          </p:cNvPicPr>
          <p:nvPr/>
        </p:nvPicPr>
        <p:blipFill>
          <a:blip r:embed="rId4">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467992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55E41-04B7-4840-87EF-2DA3B2819DCA}"/>
              </a:ext>
            </a:extLst>
          </p:cNvPr>
          <p:cNvSpPr>
            <a:spLocks noGrp="1"/>
          </p:cNvSpPr>
          <p:nvPr>
            <p:ph type="title"/>
          </p:nvPr>
        </p:nvSpPr>
        <p:spPr/>
        <p:txBody>
          <a:bodyPr/>
          <a:lstStyle/>
          <a:p>
            <a:r>
              <a:rPr lang="de-DE" dirty="0"/>
              <a:t>Schritt 1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C0E8B41-97F6-7748-AC73-6ADFC3E43001}"/>
              </a:ext>
            </a:extLst>
          </p:cNvPr>
          <p:cNvSpPr>
            <a:spLocks noGrp="1"/>
          </p:cNvSpPr>
          <p:nvPr>
            <p:ph idx="1"/>
          </p:nvPr>
        </p:nvSpPr>
        <p:spPr/>
        <p:txBody>
          <a:bodyPr>
            <a:normAutofit/>
          </a:bodyPr>
          <a:lstStyle/>
          <a:p>
            <a:pPr marL="0" indent="0">
              <a:buNone/>
            </a:pPr>
            <a:r>
              <a:rPr lang="de-DE" i="1" dirty="0">
                <a:latin typeface="+mj-lt"/>
              </a:rPr>
              <a:t>Formulierung: </a:t>
            </a:r>
          </a:p>
          <a:p>
            <a:pPr marL="0" indent="0">
              <a:buNone/>
            </a:pPr>
            <a:endParaRPr lang="de-DE" i="1" dirty="0">
              <a:latin typeface="+mj-lt"/>
            </a:endParaRPr>
          </a:p>
          <a:p>
            <a:pPr marL="0" indent="0" algn="just">
              <a:buNone/>
            </a:pPr>
            <a:r>
              <a:rPr lang="de-DE" b="1" dirty="0">
                <a:latin typeface="+mj-lt"/>
              </a:rPr>
              <a:t>Wir möchten euch bitten, euer Lernprodukt in Form einer </a:t>
            </a:r>
            <a:r>
              <a:rPr lang="de-DE" b="1" dirty="0">
                <a:solidFill>
                  <a:schemeClr val="accent1">
                    <a:lumMod val="50000"/>
                  </a:schemeClr>
                </a:solidFill>
                <a:latin typeface="+mj-lt"/>
              </a:rPr>
              <a:t>„Was wäre, wenn ... “- Fragestellung </a:t>
            </a:r>
            <a:r>
              <a:rPr lang="de-DE" b="1" dirty="0">
                <a:latin typeface="+mj-lt"/>
              </a:rPr>
              <a:t>zu vermitteln.   </a:t>
            </a:r>
          </a:p>
          <a:p>
            <a:pPr marL="0" indent="0" algn="just">
              <a:buNone/>
            </a:pPr>
            <a:endParaRPr lang="de-DE" dirty="0">
              <a:latin typeface="+mj-lt"/>
            </a:endParaRPr>
          </a:p>
          <a:p>
            <a:pPr marL="0" indent="0" algn="just">
              <a:buNone/>
            </a:pPr>
            <a:r>
              <a:rPr lang="de-DE" dirty="0">
                <a:latin typeface="+mj-lt"/>
              </a:rPr>
              <a:t>Dabei soll durch das Lernprodukt kein konkretes Zukunftsszenario gemalt werden. Die </a:t>
            </a:r>
            <a:r>
              <a:rPr lang="de-DE" dirty="0" err="1">
                <a:latin typeface="+mj-lt"/>
              </a:rPr>
              <a:t>Schüler:innen</a:t>
            </a:r>
            <a:r>
              <a:rPr lang="de-DE" dirty="0">
                <a:latin typeface="+mj-lt"/>
              </a:rPr>
              <a:t> sollen durch eure Antworten auf die Kernfragestellung eine fundierte Grundlage erhalten, sich selbst mit der „Was wäre, wenn ... “- Fragestellung auseinanderzusetzen.</a:t>
            </a:r>
          </a:p>
        </p:txBody>
      </p:sp>
      <p:sp>
        <p:nvSpPr>
          <p:cNvPr id="4" name="Foliennummernplatzhalter 3">
            <a:extLst>
              <a:ext uri="{FF2B5EF4-FFF2-40B4-BE49-F238E27FC236}">
                <a16:creationId xmlns:a16="http://schemas.microsoft.com/office/drawing/2014/main" id="{9528C179-C8B4-9641-ACDD-D5D34E46DE66}"/>
              </a:ext>
            </a:extLst>
          </p:cNvPr>
          <p:cNvSpPr>
            <a:spLocks noGrp="1"/>
          </p:cNvSpPr>
          <p:nvPr>
            <p:ph type="sldNum" sz="quarter" idx="12"/>
          </p:nvPr>
        </p:nvSpPr>
        <p:spPr/>
        <p:txBody>
          <a:bodyPr/>
          <a:lstStyle/>
          <a:p>
            <a:fld id="{805001F4-2860-6443-A9C4-3E8101DBADFC}" type="slidenum">
              <a:rPr lang="de-DE" smtClean="0"/>
              <a:t>7</a:t>
            </a:fld>
            <a:endParaRPr lang="de-DE" dirty="0"/>
          </a:p>
        </p:txBody>
      </p:sp>
      <p:pic>
        <p:nvPicPr>
          <p:cNvPr id="7" name="Grafik 6">
            <a:extLst>
              <a:ext uri="{FF2B5EF4-FFF2-40B4-BE49-F238E27FC236}">
                <a16:creationId xmlns:a16="http://schemas.microsoft.com/office/drawing/2014/main" id="{23A6596E-3549-D247-8C6B-94A5FADAEC01}"/>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422521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55E41-04B7-4840-87EF-2DA3B2819DCA}"/>
              </a:ext>
            </a:extLst>
          </p:cNvPr>
          <p:cNvSpPr>
            <a:spLocks noGrp="1"/>
          </p:cNvSpPr>
          <p:nvPr>
            <p:ph type="title"/>
          </p:nvPr>
        </p:nvSpPr>
        <p:spPr/>
        <p:txBody>
          <a:bodyPr/>
          <a:lstStyle/>
          <a:p>
            <a:r>
              <a:rPr lang="de-DE" dirty="0"/>
              <a:t>Schritt 1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C0E8B41-97F6-7748-AC73-6ADFC3E43001}"/>
              </a:ext>
            </a:extLst>
          </p:cNvPr>
          <p:cNvSpPr>
            <a:spLocks noGrp="1"/>
          </p:cNvSpPr>
          <p:nvPr>
            <p:ph idx="1"/>
          </p:nvPr>
        </p:nvSpPr>
        <p:spPr/>
        <p:txBody>
          <a:bodyPr/>
          <a:lstStyle/>
          <a:p>
            <a:pPr marL="0" indent="0">
              <a:buNone/>
            </a:pPr>
            <a:r>
              <a:rPr lang="de-DE" i="1" dirty="0">
                <a:latin typeface="+mj-lt"/>
              </a:rPr>
              <a:t>Ideenvorschläge: </a:t>
            </a:r>
          </a:p>
          <a:p>
            <a:pPr marL="0" indent="0">
              <a:buNone/>
            </a:pPr>
            <a:endParaRPr lang="de-DE" dirty="0">
              <a:latin typeface="+mj-lt"/>
            </a:endParaRPr>
          </a:p>
          <a:p>
            <a:pPr marL="0" indent="0">
              <a:buNone/>
            </a:pPr>
            <a:r>
              <a:rPr lang="de-DE" dirty="0">
                <a:latin typeface="+mj-lt"/>
              </a:rPr>
              <a:t>Was wäre, wenn es kein Plastik im Meer mehr gäbe? </a:t>
            </a:r>
          </a:p>
          <a:p>
            <a:pPr marL="0" indent="0">
              <a:buNone/>
            </a:pPr>
            <a:r>
              <a:rPr lang="de-DE" dirty="0">
                <a:latin typeface="+mj-lt"/>
              </a:rPr>
              <a:t>Was wäre, wenn niemand mehr Fleisch essen würde? </a:t>
            </a:r>
          </a:p>
          <a:p>
            <a:pPr marL="0" indent="0">
              <a:buNone/>
            </a:pPr>
            <a:r>
              <a:rPr lang="de-DE" dirty="0">
                <a:latin typeface="+mj-lt"/>
              </a:rPr>
              <a:t>Was wäre, wenn nur noch erneuerbare Energien genutzt würden? </a:t>
            </a:r>
          </a:p>
          <a:p>
            <a:pPr marL="0" indent="0">
              <a:buNone/>
            </a:pPr>
            <a:r>
              <a:rPr lang="de-DE" dirty="0">
                <a:latin typeface="+mj-lt"/>
              </a:rPr>
              <a:t>Was wäre, wenn keine Düngemittel mehr in der Landwirtschaf genutzt werden würden?</a:t>
            </a:r>
          </a:p>
          <a:p>
            <a:pPr marL="0" indent="0">
              <a:buNone/>
            </a:pPr>
            <a:r>
              <a:rPr lang="de-DE" dirty="0">
                <a:latin typeface="+mj-lt"/>
              </a:rPr>
              <a:t>... </a:t>
            </a:r>
          </a:p>
          <a:p>
            <a:pPr marL="0" indent="0">
              <a:buNone/>
            </a:pPr>
            <a:endParaRPr lang="de-DE" dirty="0"/>
          </a:p>
        </p:txBody>
      </p:sp>
      <p:sp>
        <p:nvSpPr>
          <p:cNvPr id="4" name="Foliennummernplatzhalter 3">
            <a:extLst>
              <a:ext uri="{FF2B5EF4-FFF2-40B4-BE49-F238E27FC236}">
                <a16:creationId xmlns:a16="http://schemas.microsoft.com/office/drawing/2014/main" id="{AF899C5E-E1D1-B243-A6B9-98AFDDF8D3B0}"/>
              </a:ext>
            </a:extLst>
          </p:cNvPr>
          <p:cNvSpPr>
            <a:spLocks noGrp="1"/>
          </p:cNvSpPr>
          <p:nvPr>
            <p:ph type="sldNum" sz="quarter" idx="12"/>
          </p:nvPr>
        </p:nvSpPr>
        <p:spPr/>
        <p:txBody>
          <a:bodyPr/>
          <a:lstStyle/>
          <a:p>
            <a:fld id="{805001F4-2860-6443-A9C4-3E8101DBADFC}" type="slidenum">
              <a:rPr lang="de-DE" smtClean="0"/>
              <a:t>8</a:t>
            </a:fld>
            <a:endParaRPr lang="de-DE"/>
          </a:p>
        </p:txBody>
      </p:sp>
      <p:pic>
        <p:nvPicPr>
          <p:cNvPr id="7" name="Grafik 6">
            <a:extLst>
              <a:ext uri="{FF2B5EF4-FFF2-40B4-BE49-F238E27FC236}">
                <a16:creationId xmlns:a16="http://schemas.microsoft.com/office/drawing/2014/main" id="{12B379BD-D4CC-F24B-AB86-824A0B20B75B}"/>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838140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55E41-04B7-4840-87EF-2DA3B2819DCA}"/>
              </a:ext>
            </a:extLst>
          </p:cNvPr>
          <p:cNvSpPr>
            <a:spLocks noGrp="1"/>
          </p:cNvSpPr>
          <p:nvPr>
            <p:ph type="title"/>
          </p:nvPr>
        </p:nvSpPr>
        <p:spPr/>
        <p:txBody>
          <a:bodyPr/>
          <a:lstStyle/>
          <a:p>
            <a:r>
              <a:rPr lang="de-DE" dirty="0"/>
              <a:t>Schritt 1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C0E8B41-97F6-7748-AC73-6ADFC3E43001}"/>
              </a:ext>
            </a:extLst>
          </p:cNvPr>
          <p:cNvSpPr>
            <a:spLocks noGrp="1"/>
          </p:cNvSpPr>
          <p:nvPr>
            <p:ph idx="1"/>
          </p:nvPr>
        </p:nvSpPr>
        <p:spPr/>
        <p:txBody>
          <a:bodyPr>
            <a:normAutofit/>
          </a:bodyPr>
          <a:lstStyle/>
          <a:p>
            <a:pPr marL="0" indent="0">
              <a:buNone/>
            </a:pPr>
            <a:r>
              <a:rPr lang="de-DE" i="1" dirty="0">
                <a:latin typeface="+mj-lt"/>
              </a:rPr>
              <a:t>Was gilt es zu beachten? </a:t>
            </a:r>
          </a:p>
          <a:p>
            <a:pPr marL="0" indent="0">
              <a:buNone/>
            </a:pPr>
            <a:endParaRPr lang="de-DE" dirty="0">
              <a:latin typeface="+mj-lt"/>
            </a:endParaRPr>
          </a:p>
          <a:p>
            <a:pPr marL="0" indent="0">
              <a:buNone/>
            </a:pPr>
            <a:r>
              <a:rPr lang="de-DE" dirty="0">
                <a:latin typeface="+mj-lt"/>
              </a:rPr>
              <a:t>Nehmt euch die Zeit, eine Thematik herauszusuchen, mit der ihr gerne im nächsten Semester Zeit verbringen wollt. </a:t>
            </a:r>
          </a:p>
          <a:p>
            <a:pPr marL="0" indent="0">
              <a:buNone/>
            </a:pPr>
            <a:endParaRPr lang="de-DE" dirty="0">
              <a:latin typeface="+mj-lt"/>
            </a:endParaRPr>
          </a:p>
          <a:p>
            <a:pPr marL="0" indent="0">
              <a:buNone/>
            </a:pPr>
            <a:r>
              <a:rPr lang="de-DE" dirty="0">
                <a:latin typeface="+mj-lt"/>
              </a:rPr>
              <a:t>Sucht euch eine Thematik aus, die ihr gern </a:t>
            </a:r>
            <a:r>
              <a:rPr lang="de-DE" dirty="0" err="1">
                <a:latin typeface="+mj-lt"/>
              </a:rPr>
              <a:t>Schüler:innen</a:t>
            </a:r>
            <a:r>
              <a:rPr lang="de-DE" dirty="0">
                <a:latin typeface="+mj-lt"/>
              </a:rPr>
              <a:t> vermitteln wollt. </a:t>
            </a:r>
          </a:p>
        </p:txBody>
      </p:sp>
      <p:sp>
        <p:nvSpPr>
          <p:cNvPr id="4" name="Foliennummernplatzhalter 3">
            <a:extLst>
              <a:ext uri="{FF2B5EF4-FFF2-40B4-BE49-F238E27FC236}">
                <a16:creationId xmlns:a16="http://schemas.microsoft.com/office/drawing/2014/main" id="{E826736E-54D2-014E-8810-BC96D2932BF5}"/>
              </a:ext>
            </a:extLst>
          </p:cNvPr>
          <p:cNvSpPr>
            <a:spLocks noGrp="1"/>
          </p:cNvSpPr>
          <p:nvPr>
            <p:ph type="sldNum" sz="quarter" idx="12"/>
          </p:nvPr>
        </p:nvSpPr>
        <p:spPr/>
        <p:txBody>
          <a:bodyPr/>
          <a:lstStyle/>
          <a:p>
            <a:fld id="{805001F4-2860-6443-A9C4-3E8101DBADFC}" type="slidenum">
              <a:rPr lang="de-DE" smtClean="0"/>
              <a:t>9</a:t>
            </a:fld>
            <a:endParaRPr lang="de-DE"/>
          </a:p>
        </p:txBody>
      </p:sp>
      <p:pic>
        <p:nvPicPr>
          <p:cNvPr id="7" name="Grafik 6">
            <a:extLst>
              <a:ext uri="{FF2B5EF4-FFF2-40B4-BE49-F238E27FC236}">
                <a16:creationId xmlns:a16="http://schemas.microsoft.com/office/drawing/2014/main" id="{C4C9E794-5DCB-8543-AA93-141B23394C63}"/>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4963050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1972</Words>
  <Application>Microsoft Macintosh PowerPoint</Application>
  <PresentationFormat>Breitbild</PresentationFormat>
  <Paragraphs>470</Paragraphs>
  <Slides>39</Slides>
  <Notes>27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39</vt:i4>
      </vt:variant>
    </vt:vector>
  </HeadingPairs>
  <TitlesOfParts>
    <vt:vector size="44" baseType="lpstr">
      <vt:lpstr>Arial</vt:lpstr>
      <vt:lpstr>Calibri</vt:lpstr>
      <vt:lpstr>Calibri Light</vt:lpstr>
      <vt:lpstr>Times New Roman</vt:lpstr>
      <vt:lpstr>Office</vt:lpstr>
      <vt:lpstr>PowerPoint-Präsentation</vt:lpstr>
      <vt:lpstr>Erstellung digitaler Lernprodukte für den  naturwissenschaftlichen Unterricht</vt:lpstr>
      <vt:lpstr>Zum Leitfaden</vt:lpstr>
      <vt:lpstr>Aufbau des Leitfadens</vt:lpstr>
      <vt:lpstr>Schritt 1 Kernfragestellung überlegen</vt:lpstr>
      <vt:lpstr>Schritt 1 Tipps und Orientierungen</vt:lpstr>
      <vt:lpstr>Schritt 1 Tipps und Orientierungen</vt:lpstr>
      <vt:lpstr>Schritt 1 Tipps und Orientierungen</vt:lpstr>
      <vt:lpstr>Schritt 1 Tipps und Orientierungen</vt:lpstr>
      <vt:lpstr>Schritt 1 Beispiel</vt:lpstr>
      <vt:lpstr>Schritt 1 Checkliste</vt:lpstr>
      <vt:lpstr>Schritt 2 Zielgruppe definieren</vt:lpstr>
      <vt:lpstr>Schritt 2 Tipps und Orientierungen</vt:lpstr>
      <vt:lpstr>Schritt 2 Tipps und Orientierungen</vt:lpstr>
      <vt:lpstr>Schritt 2 Beispiel</vt:lpstr>
      <vt:lpstr>Schritt 2 Checkliste</vt:lpstr>
      <vt:lpstr>Schritt 3 Sachanalyse - Leitfragen ableiten </vt:lpstr>
      <vt:lpstr>Schritt 3 Beispiel Leitfragen</vt:lpstr>
      <vt:lpstr>Schritt 3 Tipps und Orientierungen</vt:lpstr>
      <vt:lpstr>Schritt 3 Sachanalyse – Zielgruppencheck</vt:lpstr>
      <vt:lpstr>Schritt 3 Tipps und Orientierungen</vt:lpstr>
      <vt:lpstr>Schritt 3 Checkliste</vt:lpstr>
      <vt:lpstr>Schritt 4 Qualitätscheck und Vertiefung</vt:lpstr>
      <vt:lpstr>Schritt 4 Tipps und Orientierungen </vt:lpstr>
      <vt:lpstr>Schritt 4 Qualitätscheck und Vertiefung</vt:lpstr>
      <vt:lpstr>Schritt 4 Tipps und Orientierungen</vt:lpstr>
      <vt:lpstr>Schritt 4 Checkliste</vt:lpstr>
      <vt:lpstr>Schritt 5 Didaktische Analyse der Inhalte</vt:lpstr>
      <vt:lpstr>Schritt 5 Tipps und Orientierungen </vt:lpstr>
      <vt:lpstr>Schritt 5 Tipps und Orientierungen </vt:lpstr>
      <vt:lpstr>Schritt 5 Beispiel</vt:lpstr>
      <vt:lpstr>Schritt 5 Beispiel</vt:lpstr>
      <vt:lpstr>Schritt 5 Beispiel</vt:lpstr>
      <vt:lpstr>Schritt 5 Checkliste</vt:lpstr>
      <vt:lpstr>Schritt 6 Ausblick</vt:lpstr>
      <vt:lpstr>Schritt 6 Tipps und Orientierungen</vt:lpstr>
      <vt:lpstr>Schritt 6 Beispiel zum Erklärvideo</vt:lpstr>
      <vt:lpstr>Schritt 6 Beispiel zum Lernpodcast</vt:lpstr>
      <vt:lpstr>Schritt 6 Checkliste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Erstellung eines Podcasts für den NaWi-Unterricht</dc:title>
  <dc:creator>leonauermann@googlemail.com</dc:creator>
  <cp:lastModifiedBy>Stefan Sorge</cp:lastModifiedBy>
  <cp:revision>84</cp:revision>
  <dcterms:created xsi:type="dcterms:W3CDTF">2021-11-23T10:28:11Z</dcterms:created>
  <dcterms:modified xsi:type="dcterms:W3CDTF">2023-07-21T14:36:54Z</dcterms:modified>
</cp:coreProperties>
</file>