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4"/>
  </p:notesMasterIdLst>
  <p:sldIdLst>
    <p:sldId id="257" r:id="rId2"/>
    <p:sldId id="258" r:id="rId3"/>
    <p:sldId id="259" r:id="rId4"/>
    <p:sldId id="264" r:id="rId5"/>
    <p:sldId id="263" r:id="rId6"/>
    <p:sldId id="265" r:id="rId7"/>
    <p:sldId id="260" r:id="rId8"/>
    <p:sldId id="266" r:id="rId9"/>
    <p:sldId id="268" r:id="rId10"/>
    <p:sldId id="269" r:id="rId11"/>
    <p:sldId id="261" r:id="rId12"/>
    <p:sldId id="270" r:id="rId13"/>
    <p:sldId id="271" r:id="rId14"/>
    <p:sldId id="273" r:id="rId15"/>
    <p:sldId id="283" r:id="rId16"/>
    <p:sldId id="272" r:id="rId17"/>
    <p:sldId id="262" r:id="rId18"/>
    <p:sldId id="276" r:id="rId19"/>
    <p:sldId id="277" r:id="rId20"/>
    <p:sldId id="282" r:id="rId21"/>
    <p:sldId id="275" r:id="rId22"/>
    <p:sldId id="280" r:id="rId23"/>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588"/>
    <p:restoredTop sz="94694"/>
  </p:normalViewPr>
  <p:slideViewPr>
    <p:cSldViewPr snapToGrid="0" snapToObjects="1">
      <p:cViewPr varScale="1">
        <p:scale>
          <a:sx n="89" d="100"/>
          <a:sy n="89" d="100"/>
        </p:scale>
        <p:origin x="1256"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878332-C9AC-ED47-8FB6-7108CF9AE417}" type="datetimeFigureOut">
              <a:rPr lang="de-DE" smtClean="0"/>
              <a:t>21.07.23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CE9DDA-5E38-8649-B868-52B024229062}" type="slidenum">
              <a:rPr lang="de-DE" smtClean="0"/>
              <a:t>‹Nr.›</a:t>
            </a:fld>
            <a:endParaRPr lang="de-DE"/>
          </a:p>
        </p:txBody>
      </p:sp>
    </p:spTree>
    <p:extLst>
      <p:ext uri="{BB962C8B-B14F-4D97-AF65-F5344CB8AC3E}">
        <p14:creationId xmlns:p14="http://schemas.microsoft.com/office/powerpoint/2010/main" val="28775343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6BA053-425B-9843-A9CD-534899D8D402}"/>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9A30E0F5-D138-DB46-8039-E4BA20C8ECC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3CC50687-7F11-B24D-991B-E28C630144CF}"/>
              </a:ext>
            </a:extLst>
          </p:cNvPr>
          <p:cNvSpPr>
            <a:spLocks noGrp="1"/>
          </p:cNvSpPr>
          <p:nvPr>
            <p:ph type="dt" sz="half" idx="10"/>
          </p:nvPr>
        </p:nvSpPr>
        <p:spPr/>
        <p:txBody>
          <a:bodyPr/>
          <a:lstStyle/>
          <a:p>
            <a:fld id="{0C68E55B-9702-624D-A4F5-AEB689390EE5}" type="datetime1">
              <a:rPr lang="de-DE" smtClean="0"/>
              <a:t>21.07.23</a:t>
            </a:fld>
            <a:endParaRPr lang="de-DE"/>
          </a:p>
        </p:txBody>
      </p:sp>
      <p:sp>
        <p:nvSpPr>
          <p:cNvPr id="5" name="Fußzeilenplatzhalter 4">
            <a:extLst>
              <a:ext uri="{FF2B5EF4-FFF2-40B4-BE49-F238E27FC236}">
                <a16:creationId xmlns:a16="http://schemas.microsoft.com/office/drawing/2014/main" id="{D3D7B1DA-BF50-9548-863C-DD83630C04A3}"/>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3F1EF8A-DE50-D944-B64B-7C79AB1929D7}"/>
              </a:ext>
            </a:extLst>
          </p:cNvPr>
          <p:cNvSpPr>
            <a:spLocks noGrp="1"/>
          </p:cNvSpPr>
          <p:nvPr>
            <p:ph type="sldNum" sz="quarter" idx="12"/>
          </p:nvPr>
        </p:nvSpPr>
        <p:spPr/>
        <p:txBody>
          <a:bodyPr/>
          <a:lstStyle/>
          <a:p>
            <a:fld id="{7530094E-58AD-A244-803A-BDCCD64859BE}" type="slidenum">
              <a:rPr lang="de-DE" smtClean="0"/>
              <a:t>‹Nr.›</a:t>
            </a:fld>
            <a:endParaRPr lang="de-DE"/>
          </a:p>
        </p:txBody>
      </p:sp>
    </p:spTree>
    <p:extLst>
      <p:ext uri="{BB962C8B-B14F-4D97-AF65-F5344CB8AC3E}">
        <p14:creationId xmlns:p14="http://schemas.microsoft.com/office/powerpoint/2010/main" val="1936488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888CF0-05D7-E64A-9F75-820C32964D75}"/>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360A3821-C863-DD48-8211-9517CA5AA106}"/>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B06710DC-5B08-5942-B254-3850B8CA98E3}"/>
              </a:ext>
            </a:extLst>
          </p:cNvPr>
          <p:cNvSpPr>
            <a:spLocks noGrp="1"/>
          </p:cNvSpPr>
          <p:nvPr>
            <p:ph type="dt" sz="half" idx="10"/>
          </p:nvPr>
        </p:nvSpPr>
        <p:spPr/>
        <p:txBody>
          <a:bodyPr/>
          <a:lstStyle/>
          <a:p>
            <a:fld id="{546EB2E5-82A9-604D-80B8-C51A784E235D}" type="datetime1">
              <a:rPr lang="de-DE" smtClean="0"/>
              <a:t>21.07.23</a:t>
            </a:fld>
            <a:endParaRPr lang="de-DE"/>
          </a:p>
        </p:txBody>
      </p:sp>
      <p:sp>
        <p:nvSpPr>
          <p:cNvPr id="5" name="Fußzeilenplatzhalter 4">
            <a:extLst>
              <a:ext uri="{FF2B5EF4-FFF2-40B4-BE49-F238E27FC236}">
                <a16:creationId xmlns:a16="http://schemas.microsoft.com/office/drawing/2014/main" id="{B459783E-8F43-5E4A-A105-EBCCB1D9C5A9}"/>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38B0FFF4-0497-1948-8306-E33B32661DEF}"/>
              </a:ext>
            </a:extLst>
          </p:cNvPr>
          <p:cNvSpPr>
            <a:spLocks noGrp="1"/>
          </p:cNvSpPr>
          <p:nvPr>
            <p:ph type="sldNum" sz="quarter" idx="12"/>
          </p:nvPr>
        </p:nvSpPr>
        <p:spPr/>
        <p:txBody>
          <a:bodyPr/>
          <a:lstStyle/>
          <a:p>
            <a:fld id="{7530094E-58AD-A244-803A-BDCCD64859BE}" type="slidenum">
              <a:rPr lang="de-DE" smtClean="0"/>
              <a:t>‹Nr.›</a:t>
            </a:fld>
            <a:endParaRPr lang="de-DE"/>
          </a:p>
        </p:txBody>
      </p:sp>
    </p:spTree>
    <p:extLst>
      <p:ext uri="{BB962C8B-B14F-4D97-AF65-F5344CB8AC3E}">
        <p14:creationId xmlns:p14="http://schemas.microsoft.com/office/powerpoint/2010/main" val="29274679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2388C3F9-8284-4845-B01C-B2B4DE85B4B1}"/>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FC7EDDA3-D88E-0944-BB72-950CBFB33EEE}"/>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F9A9745A-007E-1E49-A814-BDF556EA9113}"/>
              </a:ext>
            </a:extLst>
          </p:cNvPr>
          <p:cNvSpPr>
            <a:spLocks noGrp="1"/>
          </p:cNvSpPr>
          <p:nvPr>
            <p:ph type="dt" sz="half" idx="10"/>
          </p:nvPr>
        </p:nvSpPr>
        <p:spPr/>
        <p:txBody>
          <a:bodyPr/>
          <a:lstStyle/>
          <a:p>
            <a:fld id="{31B699B5-5F0E-E044-A67A-580088CAF9D0}" type="datetime1">
              <a:rPr lang="de-DE" smtClean="0"/>
              <a:t>21.07.23</a:t>
            </a:fld>
            <a:endParaRPr lang="de-DE"/>
          </a:p>
        </p:txBody>
      </p:sp>
      <p:sp>
        <p:nvSpPr>
          <p:cNvPr id="5" name="Fußzeilenplatzhalter 4">
            <a:extLst>
              <a:ext uri="{FF2B5EF4-FFF2-40B4-BE49-F238E27FC236}">
                <a16:creationId xmlns:a16="http://schemas.microsoft.com/office/drawing/2014/main" id="{69162DD8-7A3F-FF49-9CF6-1B5906CE115B}"/>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991CBAAC-04C6-B345-BF82-6DFEFB22C5B5}"/>
              </a:ext>
            </a:extLst>
          </p:cNvPr>
          <p:cNvSpPr>
            <a:spLocks noGrp="1"/>
          </p:cNvSpPr>
          <p:nvPr>
            <p:ph type="sldNum" sz="quarter" idx="12"/>
          </p:nvPr>
        </p:nvSpPr>
        <p:spPr/>
        <p:txBody>
          <a:bodyPr/>
          <a:lstStyle/>
          <a:p>
            <a:fld id="{7530094E-58AD-A244-803A-BDCCD64859BE}" type="slidenum">
              <a:rPr lang="de-DE" smtClean="0"/>
              <a:t>‹Nr.›</a:t>
            </a:fld>
            <a:endParaRPr lang="de-DE"/>
          </a:p>
        </p:txBody>
      </p:sp>
    </p:spTree>
    <p:extLst>
      <p:ext uri="{BB962C8B-B14F-4D97-AF65-F5344CB8AC3E}">
        <p14:creationId xmlns:p14="http://schemas.microsoft.com/office/powerpoint/2010/main" val="41821516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CA0884-B27C-974B-84C3-EB516D282CC4}"/>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93DB2635-820D-4546-A847-606454394CA8}"/>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AF3ABBBC-5525-F746-A9D1-772C3B09B838}"/>
              </a:ext>
            </a:extLst>
          </p:cNvPr>
          <p:cNvSpPr>
            <a:spLocks noGrp="1"/>
          </p:cNvSpPr>
          <p:nvPr>
            <p:ph type="dt" sz="half" idx="10"/>
          </p:nvPr>
        </p:nvSpPr>
        <p:spPr/>
        <p:txBody>
          <a:bodyPr/>
          <a:lstStyle/>
          <a:p>
            <a:fld id="{C140D0D1-B70D-A445-8748-E48F4B7E5671}" type="datetime1">
              <a:rPr lang="de-DE" smtClean="0"/>
              <a:t>21.07.23</a:t>
            </a:fld>
            <a:endParaRPr lang="de-DE"/>
          </a:p>
        </p:txBody>
      </p:sp>
      <p:sp>
        <p:nvSpPr>
          <p:cNvPr id="5" name="Fußzeilenplatzhalter 4">
            <a:extLst>
              <a:ext uri="{FF2B5EF4-FFF2-40B4-BE49-F238E27FC236}">
                <a16:creationId xmlns:a16="http://schemas.microsoft.com/office/drawing/2014/main" id="{6C2CDB50-8123-024A-84D0-E4AE56BD676E}"/>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B658C08-DB3F-4946-92A5-5FD0CE14475C}"/>
              </a:ext>
            </a:extLst>
          </p:cNvPr>
          <p:cNvSpPr>
            <a:spLocks noGrp="1"/>
          </p:cNvSpPr>
          <p:nvPr>
            <p:ph type="sldNum" sz="quarter" idx="12"/>
          </p:nvPr>
        </p:nvSpPr>
        <p:spPr/>
        <p:txBody>
          <a:bodyPr/>
          <a:lstStyle/>
          <a:p>
            <a:fld id="{7530094E-58AD-A244-803A-BDCCD64859BE}" type="slidenum">
              <a:rPr lang="de-DE" smtClean="0"/>
              <a:t>‹Nr.›</a:t>
            </a:fld>
            <a:endParaRPr lang="de-DE"/>
          </a:p>
        </p:txBody>
      </p:sp>
    </p:spTree>
    <p:extLst>
      <p:ext uri="{BB962C8B-B14F-4D97-AF65-F5344CB8AC3E}">
        <p14:creationId xmlns:p14="http://schemas.microsoft.com/office/powerpoint/2010/main" val="3188480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6EF854-278A-2B44-900C-756BD741C46B}"/>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5D54BECC-0894-7442-8C09-FBA8B42D905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14FC771E-A8A1-8141-86B8-B3F84F8A1616}"/>
              </a:ext>
            </a:extLst>
          </p:cNvPr>
          <p:cNvSpPr>
            <a:spLocks noGrp="1"/>
          </p:cNvSpPr>
          <p:nvPr>
            <p:ph type="dt" sz="half" idx="10"/>
          </p:nvPr>
        </p:nvSpPr>
        <p:spPr/>
        <p:txBody>
          <a:bodyPr/>
          <a:lstStyle/>
          <a:p>
            <a:fld id="{83DD9BD5-8AC0-084C-8CF4-0112A84BB363}" type="datetime1">
              <a:rPr lang="de-DE" smtClean="0"/>
              <a:t>21.07.23</a:t>
            </a:fld>
            <a:endParaRPr lang="de-DE"/>
          </a:p>
        </p:txBody>
      </p:sp>
      <p:sp>
        <p:nvSpPr>
          <p:cNvPr id="5" name="Fußzeilenplatzhalter 4">
            <a:extLst>
              <a:ext uri="{FF2B5EF4-FFF2-40B4-BE49-F238E27FC236}">
                <a16:creationId xmlns:a16="http://schemas.microsoft.com/office/drawing/2014/main" id="{23F3C07D-F522-8D4B-B5E0-9886FE5A05CA}"/>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6FDF9E2-BFB7-F748-8D89-F41C7B2FC991}"/>
              </a:ext>
            </a:extLst>
          </p:cNvPr>
          <p:cNvSpPr>
            <a:spLocks noGrp="1"/>
          </p:cNvSpPr>
          <p:nvPr>
            <p:ph type="sldNum" sz="quarter" idx="12"/>
          </p:nvPr>
        </p:nvSpPr>
        <p:spPr/>
        <p:txBody>
          <a:bodyPr/>
          <a:lstStyle/>
          <a:p>
            <a:fld id="{7530094E-58AD-A244-803A-BDCCD64859BE}" type="slidenum">
              <a:rPr lang="de-DE" smtClean="0"/>
              <a:t>‹Nr.›</a:t>
            </a:fld>
            <a:endParaRPr lang="de-DE"/>
          </a:p>
        </p:txBody>
      </p:sp>
    </p:spTree>
    <p:extLst>
      <p:ext uri="{BB962C8B-B14F-4D97-AF65-F5344CB8AC3E}">
        <p14:creationId xmlns:p14="http://schemas.microsoft.com/office/powerpoint/2010/main" val="15342018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FF4DD4-3F80-DF4F-8AB1-E52FBB1C4249}"/>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C13E6A5E-6F0B-2C46-B288-0F60A9F607D0}"/>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26AFF514-640D-CD4D-80D7-8827929EE8CD}"/>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66FFF0A3-7026-514B-8706-F0CC2862186A}"/>
              </a:ext>
            </a:extLst>
          </p:cNvPr>
          <p:cNvSpPr>
            <a:spLocks noGrp="1"/>
          </p:cNvSpPr>
          <p:nvPr>
            <p:ph type="dt" sz="half" idx="10"/>
          </p:nvPr>
        </p:nvSpPr>
        <p:spPr/>
        <p:txBody>
          <a:bodyPr/>
          <a:lstStyle/>
          <a:p>
            <a:fld id="{AD01FEA6-8EA9-464B-AAAD-92BA69CC8265}" type="datetime1">
              <a:rPr lang="de-DE" smtClean="0"/>
              <a:t>21.07.23</a:t>
            </a:fld>
            <a:endParaRPr lang="de-DE"/>
          </a:p>
        </p:txBody>
      </p:sp>
      <p:sp>
        <p:nvSpPr>
          <p:cNvPr id="6" name="Fußzeilenplatzhalter 5">
            <a:extLst>
              <a:ext uri="{FF2B5EF4-FFF2-40B4-BE49-F238E27FC236}">
                <a16:creationId xmlns:a16="http://schemas.microsoft.com/office/drawing/2014/main" id="{2D24DDEE-5094-E14A-A18B-6E099F95B35F}"/>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315DA89B-6681-9741-BC2F-898E969C2680}"/>
              </a:ext>
            </a:extLst>
          </p:cNvPr>
          <p:cNvSpPr>
            <a:spLocks noGrp="1"/>
          </p:cNvSpPr>
          <p:nvPr>
            <p:ph type="sldNum" sz="quarter" idx="12"/>
          </p:nvPr>
        </p:nvSpPr>
        <p:spPr/>
        <p:txBody>
          <a:bodyPr/>
          <a:lstStyle/>
          <a:p>
            <a:fld id="{7530094E-58AD-A244-803A-BDCCD64859BE}" type="slidenum">
              <a:rPr lang="de-DE" smtClean="0"/>
              <a:t>‹Nr.›</a:t>
            </a:fld>
            <a:endParaRPr lang="de-DE"/>
          </a:p>
        </p:txBody>
      </p:sp>
    </p:spTree>
    <p:extLst>
      <p:ext uri="{BB962C8B-B14F-4D97-AF65-F5344CB8AC3E}">
        <p14:creationId xmlns:p14="http://schemas.microsoft.com/office/powerpoint/2010/main" val="2509845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5FEFEF-9966-C647-8637-AECF859FB0AE}"/>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317E1B39-64E7-0D49-AA0D-65255E032AD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381F0A1E-9D3D-4642-8CE2-23CCBD333A91}"/>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CA06DF9F-59C4-F948-9F79-6E2CCCFE8BB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E6CB5649-6F71-1F4D-B8A2-C04D2CACEBC1}"/>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FCC4E7A1-29DB-7D44-965F-A0FE430363C5}"/>
              </a:ext>
            </a:extLst>
          </p:cNvPr>
          <p:cNvSpPr>
            <a:spLocks noGrp="1"/>
          </p:cNvSpPr>
          <p:nvPr>
            <p:ph type="dt" sz="half" idx="10"/>
          </p:nvPr>
        </p:nvSpPr>
        <p:spPr/>
        <p:txBody>
          <a:bodyPr/>
          <a:lstStyle/>
          <a:p>
            <a:fld id="{6BC9CE69-F881-2C47-928A-B1520F268167}" type="datetime1">
              <a:rPr lang="de-DE" smtClean="0"/>
              <a:t>21.07.23</a:t>
            </a:fld>
            <a:endParaRPr lang="de-DE"/>
          </a:p>
        </p:txBody>
      </p:sp>
      <p:sp>
        <p:nvSpPr>
          <p:cNvPr id="8" name="Fußzeilenplatzhalter 7">
            <a:extLst>
              <a:ext uri="{FF2B5EF4-FFF2-40B4-BE49-F238E27FC236}">
                <a16:creationId xmlns:a16="http://schemas.microsoft.com/office/drawing/2014/main" id="{6CA644DA-8CFE-BE45-8BF6-FF25E6A7250F}"/>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B7A95B67-5477-2A4C-A579-8492E8018013}"/>
              </a:ext>
            </a:extLst>
          </p:cNvPr>
          <p:cNvSpPr>
            <a:spLocks noGrp="1"/>
          </p:cNvSpPr>
          <p:nvPr>
            <p:ph type="sldNum" sz="quarter" idx="12"/>
          </p:nvPr>
        </p:nvSpPr>
        <p:spPr/>
        <p:txBody>
          <a:bodyPr/>
          <a:lstStyle/>
          <a:p>
            <a:fld id="{7530094E-58AD-A244-803A-BDCCD64859BE}" type="slidenum">
              <a:rPr lang="de-DE" smtClean="0"/>
              <a:t>‹Nr.›</a:t>
            </a:fld>
            <a:endParaRPr lang="de-DE"/>
          </a:p>
        </p:txBody>
      </p:sp>
    </p:spTree>
    <p:extLst>
      <p:ext uri="{BB962C8B-B14F-4D97-AF65-F5344CB8AC3E}">
        <p14:creationId xmlns:p14="http://schemas.microsoft.com/office/powerpoint/2010/main" val="31990279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BDBB94A-7A67-964C-9006-28B58CB95494}"/>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C2322B3B-0E6E-2D45-846C-F21E27C2E48F}"/>
              </a:ext>
            </a:extLst>
          </p:cNvPr>
          <p:cNvSpPr>
            <a:spLocks noGrp="1"/>
          </p:cNvSpPr>
          <p:nvPr>
            <p:ph type="dt" sz="half" idx="10"/>
          </p:nvPr>
        </p:nvSpPr>
        <p:spPr/>
        <p:txBody>
          <a:bodyPr/>
          <a:lstStyle/>
          <a:p>
            <a:fld id="{458E3246-790E-844D-B34C-AFC3FAE7F565}" type="datetime1">
              <a:rPr lang="de-DE" smtClean="0"/>
              <a:t>21.07.23</a:t>
            </a:fld>
            <a:endParaRPr lang="de-DE"/>
          </a:p>
        </p:txBody>
      </p:sp>
      <p:sp>
        <p:nvSpPr>
          <p:cNvPr id="4" name="Fußzeilenplatzhalter 3">
            <a:extLst>
              <a:ext uri="{FF2B5EF4-FFF2-40B4-BE49-F238E27FC236}">
                <a16:creationId xmlns:a16="http://schemas.microsoft.com/office/drawing/2014/main" id="{21847945-8AD0-0048-B178-0C4CDF37B188}"/>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B77D83E8-D5F5-184F-BDF8-FC1EBA0548B6}"/>
              </a:ext>
            </a:extLst>
          </p:cNvPr>
          <p:cNvSpPr>
            <a:spLocks noGrp="1"/>
          </p:cNvSpPr>
          <p:nvPr>
            <p:ph type="sldNum" sz="quarter" idx="12"/>
          </p:nvPr>
        </p:nvSpPr>
        <p:spPr/>
        <p:txBody>
          <a:bodyPr/>
          <a:lstStyle/>
          <a:p>
            <a:fld id="{7530094E-58AD-A244-803A-BDCCD64859BE}" type="slidenum">
              <a:rPr lang="de-DE" smtClean="0"/>
              <a:t>‹Nr.›</a:t>
            </a:fld>
            <a:endParaRPr lang="de-DE"/>
          </a:p>
        </p:txBody>
      </p:sp>
    </p:spTree>
    <p:extLst>
      <p:ext uri="{BB962C8B-B14F-4D97-AF65-F5344CB8AC3E}">
        <p14:creationId xmlns:p14="http://schemas.microsoft.com/office/powerpoint/2010/main" val="374966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AB39AB8B-B5D0-CC41-80A8-EE4F5FC1C9A4}"/>
              </a:ext>
            </a:extLst>
          </p:cNvPr>
          <p:cNvSpPr>
            <a:spLocks noGrp="1"/>
          </p:cNvSpPr>
          <p:nvPr>
            <p:ph type="dt" sz="half" idx="10"/>
          </p:nvPr>
        </p:nvSpPr>
        <p:spPr/>
        <p:txBody>
          <a:bodyPr/>
          <a:lstStyle/>
          <a:p>
            <a:fld id="{A1ED805B-E869-584F-BB99-2956E9AA45FA}" type="datetime1">
              <a:rPr lang="de-DE" smtClean="0"/>
              <a:t>21.07.23</a:t>
            </a:fld>
            <a:endParaRPr lang="de-DE"/>
          </a:p>
        </p:txBody>
      </p:sp>
      <p:sp>
        <p:nvSpPr>
          <p:cNvPr id="3" name="Fußzeilenplatzhalter 2">
            <a:extLst>
              <a:ext uri="{FF2B5EF4-FFF2-40B4-BE49-F238E27FC236}">
                <a16:creationId xmlns:a16="http://schemas.microsoft.com/office/drawing/2014/main" id="{B85A6DDB-BA77-D24D-873B-EEFEC1D90E0D}"/>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25FA6C3A-6388-A341-9195-96EC8D454ACF}"/>
              </a:ext>
            </a:extLst>
          </p:cNvPr>
          <p:cNvSpPr>
            <a:spLocks noGrp="1"/>
          </p:cNvSpPr>
          <p:nvPr>
            <p:ph type="sldNum" sz="quarter" idx="12"/>
          </p:nvPr>
        </p:nvSpPr>
        <p:spPr/>
        <p:txBody>
          <a:bodyPr/>
          <a:lstStyle/>
          <a:p>
            <a:fld id="{7530094E-58AD-A244-803A-BDCCD64859BE}" type="slidenum">
              <a:rPr lang="de-DE" smtClean="0"/>
              <a:t>‹Nr.›</a:t>
            </a:fld>
            <a:endParaRPr lang="de-DE"/>
          </a:p>
        </p:txBody>
      </p:sp>
    </p:spTree>
    <p:extLst>
      <p:ext uri="{BB962C8B-B14F-4D97-AF65-F5344CB8AC3E}">
        <p14:creationId xmlns:p14="http://schemas.microsoft.com/office/powerpoint/2010/main" val="2238897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291B3A4-DCF6-764F-9038-15769B9B9D8F}"/>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3C820C4A-9D99-5448-9397-55F10EF1CAA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C2256785-6333-D946-A50B-8D6DEF627E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DDA88BAB-9560-7A4D-BA65-178FD520C4F8}"/>
              </a:ext>
            </a:extLst>
          </p:cNvPr>
          <p:cNvSpPr>
            <a:spLocks noGrp="1"/>
          </p:cNvSpPr>
          <p:nvPr>
            <p:ph type="dt" sz="half" idx="10"/>
          </p:nvPr>
        </p:nvSpPr>
        <p:spPr/>
        <p:txBody>
          <a:bodyPr/>
          <a:lstStyle/>
          <a:p>
            <a:fld id="{A8C28911-01F7-C946-989A-7573DE198D41}" type="datetime1">
              <a:rPr lang="de-DE" smtClean="0"/>
              <a:t>21.07.23</a:t>
            </a:fld>
            <a:endParaRPr lang="de-DE"/>
          </a:p>
        </p:txBody>
      </p:sp>
      <p:sp>
        <p:nvSpPr>
          <p:cNvPr id="6" name="Fußzeilenplatzhalter 5">
            <a:extLst>
              <a:ext uri="{FF2B5EF4-FFF2-40B4-BE49-F238E27FC236}">
                <a16:creationId xmlns:a16="http://schemas.microsoft.com/office/drawing/2014/main" id="{6031AA4B-9A27-9846-A785-F4C0B89DEC98}"/>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569EFB51-7464-3B4F-9DFA-57602997DE64}"/>
              </a:ext>
            </a:extLst>
          </p:cNvPr>
          <p:cNvSpPr>
            <a:spLocks noGrp="1"/>
          </p:cNvSpPr>
          <p:nvPr>
            <p:ph type="sldNum" sz="quarter" idx="12"/>
          </p:nvPr>
        </p:nvSpPr>
        <p:spPr/>
        <p:txBody>
          <a:bodyPr/>
          <a:lstStyle/>
          <a:p>
            <a:fld id="{7530094E-58AD-A244-803A-BDCCD64859BE}" type="slidenum">
              <a:rPr lang="de-DE" smtClean="0"/>
              <a:t>‹Nr.›</a:t>
            </a:fld>
            <a:endParaRPr lang="de-DE"/>
          </a:p>
        </p:txBody>
      </p:sp>
    </p:spTree>
    <p:extLst>
      <p:ext uri="{BB962C8B-B14F-4D97-AF65-F5344CB8AC3E}">
        <p14:creationId xmlns:p14="http://schemas.microsoft.com/office/powerpoint/2010/main" val="22472059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700644F-7425-8548-AB1A-B84C45E4AC69}"/>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5E3F14B4-8203-DB4E-A0A4-88BB334EA32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E51193B6-BB01-9E40-9FF4-BFBA51753E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3078D9B6-1BC7-0D4A-B9E7-F333695BD151}"/>
              </a:ext>
            </a:extLst>
          </p:cNvPr>
          <p:cNvSpPr>
            <a:spLocks noGrp="1"/>
          </p:cNvSpPr>
          <p:nvPr>
            <p:ph type="dt" sz="half" idx="10"/>
          </p:nvPr>
        </p:nvSpPr>
        <p:spPr/>
        <p:txBody>
          <a:bodyPr/>
          <a:lstStyle/>
          <a:p>
            <a:fld id="{4BD76AAC-59E1-AB41-981D-71312F61C370}" type="datetime1">
              <a:rPr lang="de-DE" smtClean="0"/>
              <a:t>21.07.23</a:t>
            </a:fld>
            <a:endParaRPr lang="de-DE"/>
          </a:p>
        </p:txBody>
      </p:sp>
      <p:sp>
        <p:nvSpPr>
          <p:cNvPr id="6" name="Fußzeilenplatzhalter 5">
            <a:extLst>
              <a:ext uri="{FF2B5EF4-FFF2-40B4-BE49-F238E27FC236}">
                <a16:creationId xmlns:a16="http://schemas.microsoft.com/office/drawing/2014/main" id="{486F1D90-8A41-8E4F-AC7C-3FE500600CD4}"/>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28913602-DE4D-9D44-94DD-00BC933F6E70}"/>
              </a:ext>
            </a:extLst>
          </p:cNvPr>
          <p:cNvSpPr>
            <a:spLocks noGrp="1"/>
          </p:cNvSpPr>
          <p:nvPr>
            <p:ph type="sldNum" sz="quarter" idx="12"/>
          </p:nvPr>
        </p:nvSpPr>
        <p:spPr/>
        <p:txBody>
          <a:bodyPr/>
          <a:lstStyle/>
          <a:p>
            <a:fld id="{7530094E-58AD-A244-803A-BDCCD64859BE}" type="slidenum">
              <a:rPr lang="de-DE" smtClean="0"/>
              <a:t>‹Nr.›</a:t>
            </a:fld>
            <a:endParaRPr lang="de-DE"/>
          </a:p>
        </p:txBody>
      </p:sp>
    </p:spTree>
    <p:extLst>
      <p:ext uri="{BB962C8B-B14F-4D97-AF65-F5344CB8AC3E}">
        <p14:creationId xmlns:p14="http://schemas.microsoft.com/office/powerpoint/2010/main" val="6640194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6BD75727-31F2-F14E-96C3-C4CFF469A60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7775A466-7B4F-8F49-AA5F-5817B7BFAB9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AA34A534-EF3F-874A-86D9-2DE5498626D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C3E225-8303-2B48-8053-355576B9BF73}" type="datetime1">
              <a:rPr lang="de-DE" smtClean="0"/>
              <a:t>21.07.23</a:t>
            </a:fld>
            <a:endParaRPr lang="de-DE"/>
          </a:p>
        </p:txBody>
      </p:sp>
      <p:sp>
        <p:nvSpPr>
          <p:cNvPr id="5" name="Fußzeilenplatzhalter 4">
            <a:extLst>
              <a:ext uri="{FF2B5EF4-FFF2-40B4-BE49-F238E27FC236}">
                <a16:creationId xmlns:a16="http://schemas.microsoft.com/office/drawing/2014/main" id="{621727FB-AA1B-574D-AE78-E95D707271F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95A021F7-1887-0748-87E5-416E09A8A86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30094E-58AD-A244-803A-BDCCD64859BE}" type="slidenum">
              <a:rPr lang="de-DE" smtClean="0"/>
              <a:t>‹Nr.›</a:t>
            </a:fld>
            <a:endParaRPr lang="de-DE"/>
          </a:p>
        </p:txBody>
      </p:sp>
    </p:spTree>
    <p:extLst>
      <p:ext uri="{BB962C8B-B14F-4D97-AF65-F5344CB8AC3E}">
        <p14:creationId xmlns:p14="http://schemas.microsoft.com/office/powerpoint/2010/main" val="31622493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hyperlink" Target="https://www.youtube.com/watch?v=rExU4357dvc"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hyperlink" Target="https://curdt.home.hdm-stuttgart.de/PDF/_Menschliche_Stimme.pdf"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BD96FB-15BE-464A-A068-323763463C75}"/>
              </a:ext>
            </a:extLst>
          </p:cNvPr>
          <p:cNvSpPr>
            <a:spLocks noGrp="1"/>
          </p:cNvSpPr>
          <p:nvPr>
            <p:ph type="ctrTitle"/>
          </p:nvPr>
        </p:nvSpPr>
        <p:spPr/>
        <p:txBody>
          <a:bodyPr>
            <a:normAutofit/>
          </a:bodyPr>
          <a:lstStyle/>
          <a:p>
            <a:r>
              <a:rPr lang="de-DE" dirty="0"/>
              <a:t>Lernpodcasts für den </a:t>
            </a:r>
            <a:br>
              <a:rPr lang="de-DE" dirty="0"/>
            </a:br>
            <a:r>
              <a:rPr lang="de-DE" dirty="0" err="1"/>
              <a:t>NaWi</a:t>
            </a:r>
            <a:r>
              <a:rPr lang="de-DE" dirty="0"/>
              <a:t>-Unterricht</a:t>
            </a:r>
          </a:p>
        </p:txBody>
      </p:sp>
      <p:sp>
        <p:nvSpPr>
          <p:cNvPr id="3" name="Untertitel 2">
            <a:extLst>
              <a:ext uri="{FF2B5EF4-FFF2-40B4-BE49-F238E27FC236}">
                <a16:creationId xmlns:a16="http://schemas.microsoft.com/office/drawing/2014/main" id="{B475A8B7-3C32-ED4C-B7FD-7CA17E998960}"/>
              </a:ext>
            </a:extLst>
          </p:cNvPr>
          <p:cNvSpPr>
            <a:spLocks noGrp="1"/>
          </p:cNvSpPr>
          <p:nvPr>
            <p:ph type="subTitle" idx="1"/>
          </p:nvPr>
        </p:nvSpPr>
        <p:spPr/>
        <p:txBody>
          <a:bodyPr>
            <a:normAutofit fontScale="92500" lnSpcReduction="20000"/>
          </a:bodyPr>
          <a:lstStyle/>
          <a:p>
            <a:r>
              <a:rPr lang="de-DE" sz="6600" dirty="0">
                <a:solidFill>
                  <a:schemeClr val="accent1">
                    <a:lumMod val="50000"/>
                  </a:schemeClr>
                </a:solidFill>
              </a:rPr>
              <a:t>Leitfaden Erstellung</a:t>
            </a:r>
          </a:p>
          <a:p>
            <a:r>
              <a:rPr lang="de-DE" sz="3300" dirty="0"/>
              <a:t>Erstellt durch Leonard </a:t>
            </a:r>
            <a:r>
              <a:rPr lang="de-DE" sz="3300" dirty="0" err="1"/>
              <a:t>Nauermann</a:t>
            </a:r>
            <a:r>
              <a:rPr lang="de-DE" sz="3300" dirty="0"/>
              <a:t> im Rahmen des Projekts </a:t>
            </a:r>
            <a:r>
              <a:rPr lang="de-DE" sz="3300" dirty="0" err="1"/>
              <a:t>NaWiNetz</a:t>
            </a:r>
            <a:endParaRPr lang="de-DE" sz="3300" dirty="0"/>
          </a:p>
          <a:p>
            <a:endParaRPr lang="de-DE" sz="6600" dirty="0">
              <a:solidFill>
                <a:schemeClr val="accent1">
                  <a:lumMod val="50000"/>
                </a:schemeClr>
              </a:solidFill>
            </a:endParaRPr>
          </a:p>
        </p:txBody>
      </p:sp>
    </p:spTree>
    <p:extLst>
      <p:ext uri="{BB962C8B-B14F-4D97-AF65-F5344CB8AC3E}">
        <p14:creationId xmlns:p14="http://schemas.microsoft.com/office/powerpoint/2010/main" val="35534409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5B2A572-F6E7-0A4A-94F6-1FB1438B3033}"/>
              </a:ext>
            </a:extLst>
          </p:cNvPr>
          <p:cNvSpPr>
            <a:spLocks noGrp="1"/>
          </p:cNvSpPr>
          <p:nvPr>
            <p:ph type="title"/>
          </p:nvPr>
        </p:nvSpPr>
        <p:spPr/>
        <p:txBody>
          <a:bodyPr/>
          <a:lstStyle/>
          <a:p>
            <a:r>
              <a:rPr lang="de-DE" dirty="0"/>
              <a:t>Schritt 7 </a:t>
            </a:r>
            <a:r>
              <a:rPr lang="de-DE" dirty="0">
                <a:solidFill>
                  <a:schemeClr val="accent1">
                    <a:lumMod val="50000"/>
                  </a:schemeClr>
                </a:solidFill>
              </a:rPr>
              <a:t>Checkliste</a:t>
            </a:r>
          </a:p>
        </p:txBody>
      </p:sp>
      <p:graphicFrame>
        <p:nvGraphicFramePr>
          <p:cNvPr id="5" name="Tabelle 5">
            <a:extLst>
              <a:ext uri="{FF2B5EF4-FFF2-40B4-BE49-F238E27FC236}">
                <a16:creationId xmlns:a16="http://schemas.microsoft.com/office/drawing/2014/main" id="{1E567743-3713-9240-B026-9BC42BFF0AC4}"/>
              </a:ext>
            </a:extLst>
          </p:cNvPr>
          <p:cNvGraphicFramePr>
            <a:graphicFrameLocks noGrp="1"/>
          </p:cNvGraphicFramePr>
          <p:nvPr>
            <p:extLst>
              <p:ext uri="{D42A27DB-BD31-4B8C-83A1-F6EECF244321}">
                <p14:modId xmlns:p14="http://schemas.microsoft.com/office/powerpoint/2010/main" val="3935960492"/>
              </p:ext>
            </p:extLst>
          </p:nvPr>
        </p:nvGraphicFramePr>
        <p:xfrm>
          <a:off x="838200" y="1878874"/>
          <a:ext cx="6480000" cy="3405052"/>
        </p:xfrm>
        <a:graphic>
          <a:graphicData uri="http://schemas.openxmlformats.org/drawingml/2006/table">
            <a:tbl>
              <a:tblPr firstRow="1" bandRow="1">
                <a:tableStyleId>{0505E3EF-67EA-436B-97B2-0124C06EBD24}</a:tableStyleId>
              </a:tblPr>
              <a:tblGrid>
                <a:gridCol w="3600000">
                  <a:extLst>
                    <a:ext uri="{9D8B030D-6E8A-4147-A177-3AD203B41FA5}">
                      <a16:colId xmlns:a16="http://schemas.microsoft.com/office/drawing/2014/main" val="1394908315"/>
                    </a:ext>
                  </a:extLst>
                </a:gridCol>
                <a:gridCol w="1440000">
                  <a:extLst>
                    <a:ext uri="{9D8B030D-6E8A-4147-A177-3AD203B41FA5}">
                      <a16:colId xmlns:a16="http://schemas.microsoft.com/office/drawing/2014/main" val="56914989"/>
                    </a:ext>
                  </a:extLst>
                </a:gridCol>
                <a:gridCol w="1440000">
                  <a:extLst>
                    <a:ext uri="{9D8B030D-6E8A-4147-A177-3AD203B41FA5}">
                      <a16:colId xmlns:a16="http://schemas.microsoft.com/office/drawing/2014/main" val="593289986"/>
                    </a:ext>
                  </a:extLst>
                </a:gridCol>
              </a:tblGrid>
              <a:tr h="936172">
                <a:tc>
                  <a:txBody>
                    <a:bodyPr/>
                    <a:lstStyle/>
                    <a:p>
                      <a:pPr algn="ctr"/>
                      <a:r>
                        <a:rPr lang="de-DE" sz="3200" dirty="0"/>
                        <a:t>Schritt 7</a:t>
                      </a:r>
                    </a:p>
                  </a:txBody>
                  <a:tcPr anchor="ctr">
                    <a:solidFill>
                      <a:schemeClr val="bg2">
                        <a:lumMod val="90000"/>
                      </a:schemeClr>
                    </a:solidFill>
                  </a:tcPr>
                </a:tc>
                <a:tc>
                  <a:txBody>
                    <a:bodyPr/>
                    <a:lstStyle/>
                    <a:p>
                      <a:pPr algn="ctr"/>
                      <a:endParaRPr lang="de-DE" dirty="0"/>
                    </a:p>
                  </a:txBody>
                  <a:tcPr>
                    <a:solidFill>
                      <a:schemeClr val="bg1">
                        <a:lumMod val="95000"/>
                      </a:schemeClr>
                    </a:solidFill>
                  </a:tcPr>
                </a:tc>
                <a:tc>
                  <a:txBody>
                    <a:bodyPr/>
                    <a:lstStyle/>
                    <a:p>
                      <a:pPr algn="ctr"/>
                      <a:endParaRPr lang="de-DE" dirty="0"/>
                    </a:p>
                  </a:txBody>
                  <a:tcPr>
                    <a:solidFill>
                      <a:schemeClr val="bg1">
                        <a:lumMod val="95000"/>
                      </a:schemeClr>
                    </a:solidFill>
                  </a:tcPr>
                </a:tc>
                <a:extLst>
                  <a:ext uri="{0D108BD9-81ED-4DB2-BD59-A6C34878D82A}">
                    <a16:rowId xmlns:a16="http://schemas.microsoft.com/office/drawing/2014/main" val="3282932240"/>
                  </a:ext>
                </a:extLst>
              </a:tr>
              <a:tr h="936172">
                <a:tc>
                  <a:txBody>
                    <a:bodyPr/>
                    <a:lstStyle/>
                    <a:p>
                      <a:pPr algn="ctr"/>
                      <a:endParaRPr lang="de-DE" sz="2000" i="1" dirty="0"/>
                    </a:p>
                    <a:p>
                      <a:pPr algn="ctr"/>
                      <a:r>
                        <a:rPr lang="de-DE" sz="2000" i="1" dirty="0"/>
                        <a:t>Konzept überprüft und </a:t>
                      </a:r>
                    </a:p>
                    <a:p>
                      <a:pPr algn="ctr"/>
                      <a:r>
                        <a:rPr lang="de-DE" sz="2000" i="1" dirty="0"/>
                        <a:t>Skript erstellt</a:t>
                      </a:r>
                    </a:p>
                    <a:p>
                      <a:pPr algn="ctr"/>
                      <a:endParaRPr lang="de-DE" dirty="0"/>
                    </a:p>
                  </a:txBody>
                  <a:tcPr>
                    <a:solidFill>
                      <a:schemeClr val="bg2">
                        <a:lumMod val="90000"/>
                      </a:schemeClr>
                    </a:solidFill>
                  </a:tcPr>
                </a:tc>
                <a:tc>
                  <a:txBody>
                    <a:bodyPr/>
                    <a:lstStyle/>
                    <a:p>
                      <a:pPr algn="ctr"/>
                      <a:endParaRPr lang="de-DE" dirty="0"/>
                    </a:p>
                  </a:txBody>
                  <a:tcPr>
                    <a:solidFill>
                      <a:schemeClr val="bg1">
                        <a:lumMod val="95000"/>
                      </a:schemeClr>
                    </a:solidFill>
                  </a:tcPr>
                </a:tc>
                <a:tc>
                  <a:txBody>
                    <a:bodyPr/>
                    <a:lstStyle/>
                    <a:p>
                      <a:pPr algn="ctr"/>
                      <a:endParaRPr lang="de-DE" dirty="0"/>
                    </a:p>
                  </a:txBody>
                  <a:tcPr>
                    <a:solidFill>
                      <a:schemeClr val="bg1">
                        <a:lumMod val="95000"/>
                      </a:schemeClr>
                    </a:solidFill>
                  </a:tcPr>
                </a:tc>
                <a:extLst>
                  <a:ext uri="{0D108BD9-81ED-4DB2-BD59-A6C34878D82A}">
                    <a16:rowId xmlns:a16="http://schemas.microsoft.com/office/drawing/2014/main" val="1067551347"/>
                  </a:ext>
                </a:extLst>
              </a:tr>
              <a:tr h="936172">
                <a:tc>
                  <a:txBody>
                    <a:bodyPr/>
                    <a:lstStyle/>
                    <a:p>
                      <a:pPr algn="ctr"/>
                      <a:endParaRPr lang="de-DE" dirty="0"/>
                    </a:p>
                    <a:p>
                      <a:pPr algn="ctr"/>
                      <a:r>
                        <a:rPr lang="de-DE" sz="5400" dirty="0"/>
                        <a:t>✔️</a:t>
                      </a:r>
                    </a:p>
                  </a:txBody>
                  <a:tcPr anchor="ctr">
                    <a:solidFill>
                      <a:schemeClr val="bg2">
                        <a:lumMod val="90000"/>
                      </a:schemeClr>
                    </a:solidFill>
                  </a:tcPr>
                </a:tc>
                <a:tc>
                  <a:txBody>
                    <a:bodyPr/>
                    <a:lstStyle/>
                    <a:p>
                      <a:pPr algn="ctr"/>
                      <a:endParaRPr lang="de-DE" dirty="0"/>
                    </a:p>
                  </a:txBody>
                  <a:tcPr>
                    <a:solidFill>
                      <a:schemeClr val="bg1">
                        <a:lumMod val="95000"/>
                      </a:schemeClr>
                    </a:solidFill>
                  </a:tcPr>
                </a:tc>
                <a:tc>
                  <a:txBody>
                    <a:bodyPr/>
                    <a:lstStyle/>
                    <a:p>
                      <a:pPr algn="ctr"/>
                      <a:endParaRPr lang="de-DE" dirty="0"/>
                    </a:p>
                  </a:txBody>
                  <a:tcPr>
                    <a:solidFill>
                      <a:schemeClr val="bg1">
                        <a:lumMod val="95000"/>
                      </a:schemeClr>
                    </a:solidFill>
                  </a:tcPr>
                </a:tc>
                <a:extLst>
                  <a:ext uri="{0D108BD9-81ED-4DB2-BD59-A6C34878D82A}">
                    <a16:rowId xmlns:a16="http://schemas.microsoft.com/office/drawing/2014/main" val="469671406"/>
                  </a:ext>
                </a:extLst>
              </a:tr>
            </a:tbl>
          </a:graphicData>
        </a:graphic>
      </p:graphicFrame>
      <p:pic>
        <p:nvPicPr>
          <p:cNvPr id="4" name="Grafik 3">
            <a:extLst>
              <a:ext uri="{FF2B5EF4-FFF2-40B4-BE49-F238E27FC236}">
                <a16:creationId xmlns:a16="http://schemas.microsoft.com/office/drawing/2014/main" id="{71C92716-626C-5E41-B813-5802D9763B00}"/>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29362890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1025674-2FB5-5D4C-9235-5E4B9527E92D}"/>
              </a:ext>
            </a:extLst>
          </p:cNvPr>
          <p:cNvSpPr>
            <a:spLocks noGrp="1"/>
          </p:cNvSpPr>
          <p:nvPr>
            <p:ph type="title"/>
          </p:nvPr>
        </p:nvSpPr>
        <p:spPr/>
        <p:txBody>
          <a:bodyPr/>
          <a:lstStyle/>
          <a:p>
            <a:r>
              <a:rPr lang="de-DE" dirty="0"/>
              <a:t>Schritt 8 </a:t>
            </a:r>
            <a:r>
              <a:rPr lang="de-DE" dirty="0">
                <a:solidFill>
                  <a:schemeClr val="accent1">
                    <a:lumMod val="50000"/>
                  </a:schemeClr>
                </a:solidFill>
              </a:rPr>
              <a:t>Technische Umsetzung</a:t>
            </a:r>
          </a:p>
        </p:txBody>
      </p:sp>
      <p:sp>
        <p:nvSpPr>
          <p:cNvPr id="3" name="Inhaltsplatzhalter 2">
            <a:extLst>
              <a:ext uri="{FF2B5EF4-FFF2-40B4-BE49-F238E27FC236}">
                <a16:creationId xmlns:a16="http://schemas.microsoft.com/office/drawing/2014/main" id="{18086FE9-3C8E-024E-AB53-D817B5791507}"/>
              </a:ext>
            </a:extLst>
          </p:cNvPr>
          <p:cNvSpPr>
            <a:spLocks noGrp="1"/>
          </p:cNvSpPr>
          <p:nvPr>
            <p:ph idx="1"/>
          </p:nvPr>
        </p:nvSpPr>
        <p:spPr/>
        <p:txBody>
          <a:bodyPr>
            <a:normAutofit/>
          </a:bodyPr>
          <a:lstStyle/>
          <a:p>
            <a:pPr marL="0" indent="0" algn="just">
              <a:buNone/>
            </a:pPr>
            <a:r>
              <a:rPr lang="de-DE" sz="2400" dirty="0">
                <a:latin typeface="+mj-lt"/>
              </a:rPr>
              <a:t>Nun folgt der zweite Teil der Produktionsphase: die Aufnahme des Podcasts. Hierfür solltet ihr euch zunächst um die technische Ausrüstung kümmern. Diese Punkte könnt ihr beachten: </a:t>
            </a:r>
          </a:p>
          <a:p>
            <a:pPr marL="0" indent="0" algn="just">
              <a:buNone/>
            </a:pPr>
            <a:endParaRPr lang="de-DE" sz="2400" b="1" dirty="0">
              <a:latin typeface="+mj-lt"/>
            </a:endParaRPr>
          </a:p>
          <a:p>
            <a:pPr marL="514350" indent="-514350">
              <a:buAutoNum type="arabicParenBoth"/>
            </a:pPr>
            <a:r>
              <a:rPr lang="de-DE" sz="2000" b="1" dirty="0">
                <a:latin typeface="+mj-lt"/>
              </a:rPr>
              <a:t>Handymikrofone in ruhiger Umgebung sind vollkommen ausreichend </a:t>
            </a:r>
          </a:p>
          <a:p>
            <a:pPr marL="514350" indent="-514350">
              <a:buAutoNum type="arabicParenBoth"/>
            </a:pPr>
            <a:r>
              <a:rPr lang="de-DE" sz="2000" b="1" dirty="0">
                <a:latin typeface="+mj-lt"/>
              </a:rPr>
              <a:t>In eher unruhiger Umgebung liefert ein Mikrofon mit Richtcharakteristik eine bessere Audioqualität </a:t>
            </a:r>
          </a:p>
          <a:p>
            <a:pPr marL="514350" indent="-514350">
              <a:buAutoNum type="arabicParenBoth"/>
            </a:pPr>
            <a:r>
              <a:rPr lang="de-DE" sz="2000" b="1" dirty="0">
                <a:latin typeface="+mj-lt"/>
              </a:rPr>
              <a:t>Ihr könnt ggfs. auch ein Stativ oder Popschutz für Mikrofone benutzen</a:t>
            </a:r>
          </a:p>
          <a:p>
            <a:pPr marL="514350" indent="-514350">
              <a:buAutoNum type="arabicParenBoth"/>
            </a:pPr>
            <a:r>
              <a:rPr lang="de-DE" sz="2000" b="1" dirty="0">
                <a:latin typeface="+mj-lt"/>
              </a:rPr>
              <a:t>Immer ein Backup Aufnahmegerät verwenden! </a:t>
            </a:r>
          </a:p>
        </p:txBody>
      </p:sp>
      <p:sp>
        <p:nvSpPr>
          <p:cNvPr id="4" name="Foliennummernplatzhalter 3">
            <a:extLst>
              <a:ext uri="{FF2B5EF4-FFF2-40B4-BE49-F238E27FC236}">
                <a16:creationId xmlns:a16="http://schemas.microsoft.com/office/drawing/2014/main" id="{7C76EE5F-9333-164A-B3B1-02F857105F11}"/>
              </a:ext>
            </a:extLst>
          </p:cNvPr>
          <p:cNvSpPr>
            <a:spLocks noGrp="1"/>
          </p:cNvSpPr>
          <p:nvPr>
            <p:ph type="sldNum" sz="quarter" idx="12"/>
          </p:nvPr>
        </p:nvSpPr>
        <p:spPr/>
        <p:txBody>
          <a:bodyPr/>
          <a:lstStyle/>
          <a:p>
            <a:fld id="{7530094E-58AD-A244-803A-BDCCD64859BE}" type="slidenum">
              <a:rPr lang="de-DE" smtClean="0"/>
              <a:t>11</a:t>
            </a:fld>
            <a:endParaRPr lang="de-DE" dirty="0"/>
          </a:p>
        </p:txBody>
      </p:sp>
      <p:pic>
        <p:nvPicPr>
          <p:cNvPr id="5" name="Grafik 4">
            <a:extLst>
              <a:ext uri="{FF2B5EF4-FFF2-40B4-BE49-F238E27FC236}">
                <a16:creationId xmlns:a16="http://schemas.microsoft.com/office/drawing/2014/main" id="{BAB81AF9-AFAD-8443-9CE2-B950875003B5}"/>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40016580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DA7C264-8B46-D948-9303-3FD429A61665}"/>
              </a:ext>
            </a:extLst>
          </p:cNvPr>
          <p:cNvSpPr>
            <a:spLocks noGrp="1"/>
          </p:cNvSpPr>
          <p:nvPr>
            <p:ph type="title"/>
          </p:nvPr>
        </p:nvSpPr>
        <p:spPr/>
        <p:txBody>
          <a:bodyPr/>
          <a:lstStyle/>
          <a:p>
            <a:r>
              <a:rPr lang="de-DE" dirty="0"/>
              <a:t>Schritt 8 </a:t>
            </a:r>
            <a:r>
              <a:rPr lang="de-DE" dirty="0">
                <a:solidFill>
                  <a:schemeClr val="accent1">
                    <a:lumMod val="50000"/>
                  </a:schemeClr>
                </a:solidFill>
              </a:rPr>
              <a:t>Tipps und Orientierungen</a:t>
            </a:r>
          </a:p>
        </p:txBody>
      </p:sp>
      <p:sp>
        <p:nvSpPr>
          <p:cNvPr id="3" name="Inhaltsplatzhalter 2">
            <a:extLst>
              <a:ext uri="{FF2B5EF4-FFF2-40B4-BE49-F238E27FC236}">
                <a16:creationId xmlns:a16="http://schemas.microsoft.com/office/drawing/2014/main" id="{F75CF408-AF19-154D-98D3-8C8232114E53}"/>
              </a:ext>
            </a:extLst>
          </p:cNvPr>
          <p:cNvSpPr>
            <a:spLocks noGrp="1"/>
          </p:cNvSpPr>
          <p:nvPr>
            <p:ph idx="1"/>
          </p:nvPr>
        </p:nvSpPr>
        <p:spPr/>
        <p:txBody>
          <a:bodyPr>
            <a:normAutofit/>
          </a:bodyPr>
          <a:lstStyle/>
          <a:p>
            <a:pPr marL="0" indent="0">
              <a:buNone/>
            </a:pPr>
            <a:r>
              <a:rPr lang="de-DE" sz="2400" dirty="0">
                <a:latin typeface="+mj-lt"/>
              </a:rPr>
              <a:t>Wenn ihr </a:t>
            </a:r>
            <a:r>
              <a:rPr lang="de-DE" sz="2400" b="1" dirty="0">
                <a:latin typeface="+mj-lt"/>
              </a:rPr>
              <a:t>ein Aufnahmegerät pro Person </a:t>
            </a:r>
            <a:r>
              <a:rPr lang="de-DE" sz="2400" dirty="0">
                <a:latin typeface="+mj-lt"/>
              </a:rPr>
              <a:t>verwendet, erleichtert dies die Postproduktion. </a:t>
            </a:r>
          </a:p>
          <a:p>
            <a:pPr marL="0" indent="0">
              <a:buNone/>
            </a:pPr>
            <a:endParaRPr lang="de-DE" sz="2400" dirty="0">
              <a:latin typeface="+mj-lt"/>
            </a:endParaRPr>
          </a:p>
          <a:p>
            <a:pPr marL="0" indent="0">
              <a:buNone/>
            </a:pPr>
            <a:r>
              <a:rPr lang="de-DE" sz="2400" dirty="0">
                <a:latin typeface="+mj-lt"/>
              </a:rPr>
              <a:t>Bei </a:t>
            </a:r>
            <a:r>
              <a:rPr lang="de-DE" sz="2400" b="1" dirty="0">
                <a:latin typeface="+mj-lt"/>
              </a:rPr>
              <a:t>Internetaufzeichnung</a:t>
            </a:r>
            <a:r>
              <a:rPr lang="de-DE" sz="2400" dirty="0">
                <a:latin typeface="+mj-lt"/>
              </a:rPr>
              <a:t> (bspw. zoom): </a:t>
            </a:r>
            <a:r>
              <a:rPr lang="de-DE" sz="2400" b="1" dirty="0">
                <a:latin typeface="+mj-lt"/>
              </a:rPr>
              <a:t>Mehrspuraufnahme</a:t>
            </a:r>
            <a:r>
              <a:rPr lang="de-DE" sz="2400" dirty="0">
                <a:latin typeface="+mj-lt"/>
              </a:rPr>
              <a:t> aktivieren.</a:t>
            </a:r>
          </a:p>
          <a:p>
            <a:pPr marL="0" indent="0">
              <a:buNone/>
            </a:pPr>
            <a:endParaRPr lang="de-DE" sz="2400" dirty="0">
              <a:latin typeface="+mj-lt"/>
            </a:endParaRPr>
          </a:p>
          <a:p>
            <a:pPr marL="0" indent="0">
              <a:buNone/>
            </a:pPr>
            <a:r>
              <a:rPr lang="de-DE" sz="2400" b="1" dirty="0">
                <a:latin typeface="+mj-lt"/>
              </a:rPr>
              <a:t>Vor der Aufnahme </a:t>
            </a:r>
            <a:r>
              <a:rPr lang="de-DE" sz="2400" dirty="0">
                <a:latin typeface="+mj-lt"/>
              </a:rPr>
              <a:t>mit Ausrüstung </a:t>
            </a:r>
            <a:r>
              <a:rPr lang="de-DE" sz="2400" b="1" dirty="0">
                <a:latin typeface="+mj-lt"/>
              </a:rPr>
              <a:t>vertraut machen </a:t>
            </a:r>
            <a:r>
              <a:rPr lang="de-DE" sz="2400" dirty="0">
                <a:latin typeface="+mj-lt"/>
              </a:rPr>
              <a:t>und </a:t>
            </a:r>
            <a:r>
              <a:rPr lang="de-DE" sz="2400" b="1" dirty="0">
                <a:latin typeface="+mj-lt"/>
              </a:rPr>
              <a:t>testen</a:t>
            </a:r>
            <a:r>
              <a:rPr lang="de-DE" sz="2400" dirty="0">
                <a:latin typeface="+mj-lt"/>
              </a:rPr>
              <a:t>! </a:t>
            </a:r>
          </a:p>
          <a:p>
            <a:pPr marL="0" indent="0">
              <a:buNone/>
            </a:pPr>
            <a:endParaRPr lang="de-DE" sz="2400" dirty="0">
              <a:latin typeface="+mj-lt"/>
            </a:endParaRPr>
          </a:p>
          <a:p>
            <a:pPr marL="0" indent="0">
              <a:buNone/>
            </a:pPr>
            <a:r>
              <a:rPr lang="de-DE" sz="2400" dirty="0">
                <a:latin typeface="+mj-lt"/>
              </a:rPr>
              <a:t>Folgendes Video gibt euch auch noch ein paar </a:t>
            </a:r>
            <a:r>
              <a:rPr lang="de-DE" sz="2400" b="1" dirty="0">
                <a:latin typeface="+mj-lt"/>
              </a:rPr>
              <a:t>Tipps zur Aufnahme mit einem Smartphone</a:t>
            </a:r>
            <a:r>
              <a:rPr lang="de-DE" sz="2400" dirty="0">
                <a:latin typeface="+mj-lt"/>
              </a:rPr>
              <a:t>: </a:t>
            </a:r>
          </a:p>
          <a:p>
            <a:pPr marL="0" indent="0" algn="ctr">
              <a:buNone/>
            </a:pPr>
            <a:r>
              <a:rPr lang="de-DE" sz="2000" dirty="0">
                <a:latin typeface="+mj-lt"/>
                <a:hlinkClick r:id="rId2"/>
              </a:rPr>
              <a:t>https://www.youtube.com/watch?v=rExU4357dvc</a:t>
            </a:r>
            <a:r>
              <a:rPr lang="de-DE" sz="2000" dirty="0">
                <a:latin typeface="+mj-lt"/>
              </a:rPr>
              <a:t> </a:t>
            </a:r>
          </a:p>
        </p:txBody>
      </p:sp>
      <p:sp>
        <p:nvSpPr>
          <p:cNvPr id="4" name="Foliennummernplatzhalter 3">
            <a:extLst>
              <a:ext uri="{FF2B5EF4-FFF2-40B4-BE49-F238E27FC236}">
                <a16:creationId xmlns:a16="http://schemas.microsoft.com/office/drawing/2014/main" id="{B8C6F124-2902-B546-8FD3-C01EFFE8DF51}"/>
              </a:ext>
            </a:extLst>
          </p:cNvPr>
          <p:cNvSpPr>
            <a:spLocks noGrp="1"/>
          </p:cNvSpPr>
          <p:nvPr>
            <p:ph type="sldNum" sz="quarter" idx="12"/>
          </p:nvPr>
        </p:nvSpPr>
        <p:spPr/>
        <p:txBody>
          <a:bodyPr/>
          <a:lstStyle/>
          <a:p>
            <a:fld id="{7530094E-58AD-A244-803A-BDCCD64859BE}" type="slidenum">
              <a:rPr lang="de-DE" smtClean="0"/>
              <a:t>12</a:t>
            </a:fld>
            <a:endParaRPr lang="de-DE" dirty="0"/>
          </a:p>
        </p:txBody>
      </p:sp>
      <p:pic>
        <p:nvPicPr>
          <p:cNvPr id="5" name="Grafik 4">
            <a:extLst>
              <a:ext uri="{FF2B5EF4-FFF2-40B4-BE49-F238E27FC236}">
                <a16:creationId xmlns:a16="http://schemas.microsoft.com/office/drawing/2014/main" id="{54F9796A-C490-DA4A-8688-627322856DFE}"/>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37651812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DA7C264-8B46-D948-9303-3FD429A61665}"/>
              </a:ext>
            </a:extLst>
          </p:cNvPr>
          <p:cNvSpPr>
            <a:spLocks noGrp="1"/>
          </p:cNvSpPr>
          <p:nvPr>
            <p:ph type="title"/>
          </p:nvPr>
        </p:nvSpPr>
        <p:spPr/>
        <p:txBody>
          <a:bodyPr/>
          <a:lstStyle/>
          <a:p>
            <a:r>
              <a:rPr lang="de-DE" dirty="0"/>
              <a:t>Schritt 8 </a:t>
            </a:r>
            <a:r>
              <a:rPr lang="de-DE" dirty="0">
                <a:solidFill>
                  <a:schemeClr val="accent1">
                    <a:lumMod val="50000"/>
                  </a:schemeClr>
                </a:solidFill>
              </a:rPr>
              <a:t>Aufnahme</a:t>
            </a:r>
          </a:p>
        </p:txBody>
      </p:sp>
      <p:sp>
        <p:nvSpPr>
          <p:cNvPr id="3" name="Inhaltsplatzhalter 2">
            <a:extLst>
              <a:ext uri="{FF2B5EF4-FFF2-40B4-BE49-F238E27FC236}">
                <a16:creationId xmlns:a16="http://schemas.microsoft.com/office/drawing/2014/main" id="{F75CF408-AF19-154D-98D3-8C8232114E53}"/>
              </a:ext>
            </a:extLst>
          </p:cNvPr>
          <p:cNvSpPr>
            <a:spLocks noGrp="1"/>
          </p:cNvSpPr>
          <p:nvPr>
            <p:ph idx="1"/>
          </p:nvPr>
        </p:nvSpPr>
        <p:spPr/>
        <p:txBody>
          <a:bodyPr>
            <a:normAutofit/>
          </a:bodyPr>
          <a:lstStyle/>
          <a:p>
            <a:pPr marL="0" indent="0">
              <a:buNone/>
            </a:pPr>
            <a:r>
              <a:rPr lang="de-DE" sz="2400" dirty="0">
                <a:latin typeface="+mj-lt"/>
              </a:rPr>
              <a:t>Wenn ihr die technische Umsetzung organisiert habt, kann es mit der </a:t>
            </a:r>
            <a:r>
              <a:rPr lang="de-DE" sz="2400" b="1" dirty="0">
                <a:latin typeface="+mj-lt"/>
              </a:rPr>
              <a:t>Aufnahme des Podcasts </a:t>
            </a:r>
            <a:r>
              <a:rPr lang="de-DE" sz="2400" dirty="0">
                <a:latin typeface="+mj-lt"/>
              </a:rPr>
              <a:t>losgehen. </a:t>
            </a:r>
          </a:p>
          <a:p>
            <a:pPr marL="0" indent="0">
              <a:buNone/>
            </a:pPr>
            <a:endParaRPr lang="de-DE" sz="2400" dirty="0">
              <a:latin typeface="+mj-lt"/>
            </a:endParaRPr>
          </a:p>
          <a:p>
            <a:pPr marL="0" indent="0">
              <a:buNone/>
            </a:pPr>
            <a:r>
              <a:rPr lang="de-DE" sz="2400" dirty="0">
                <a:latin typeface="+mj-lt"/>
              </a:rPr>
              <a:t>Solltet ihr eine </a:t>
            </a:r>
            <a:r>
              <a:rPr lang="de-DE" sz="2400" b="1" dirty="0">
                <a:latin typeface="+mj-lt"/>
              </a:rPr>
              <a:t>Aufnahme mit Gästen </a:t>
            </a:r>
            <a:r>
              <a:rPr lang="de-DE" sz="2400" dirty="0">
                <a:latin typeface="+mj-lt"/>
              </a:rPr>
              <a:t>konzipiert haben, beachtet folgendes: </a:t>
            </a:r>
          </a:p>
          <a:p>
            <a:r>
              <a:rPr lang="de-DE" sz="2000" dirty="0">
                <a:latin typeface="+mj-lt"/>
              </a:rPr>
              <a:t>Skript und technische Hinweise frühzeitig versenden </a:t>
            </a:r>
          </a:p>
          <a:p>
            <a:r>
              <a:rPr lang="de-DE" sz="2000" dirty="0">
                <a:latin typeface="+mj-lt"/>
              </a:rPr>
              <a:t>Angenehme Gesprächsatmosphäre herstellen (Getränke, Verpflegung)</a:t>
            </a:r>
          </a:p>
          <a:p>
            <a:r>
              <a:rPr lang="de-DE" sz="2000" dirty="0">
                <a:latin typeface="+mj-lt"/>
              </a:rPr>
              <a:t>Technische Umsetzung aufteilen </a:t>
            </a:r>
          </a:p>
          <a:p>
            <a:r>
              <a:rPr lang="de-DE" sz="2000" dirty="0">
                <a:latin typeface="+mj-lt"/>
              </a:rPr>
              <a:t>Zeit nehmen und Abläufe erklären</a:t>
            </a:r>
          </a:p>
        </p:txBody>
      </p:sp>
      <p:sp>
        <p:nvSpPr>
          <p:cNvPr id="4" name="Foliennummernplatzhalter 3">
            <a:extLst>
              <a:ext uri="{FF2B5EF4-FFF2-40B4-BE49-F238E27FC236}">
                <a16:creationId xmlns:a16="http://schemas.microsoft.com/office/drawing/2014/main" id="{B8C6F124-2902-B546-8FD3-C01EFFE8DF51}"/>
              </a:ext>
            </a:extLst>
          </p:cNvPr>
          <p:cNvSpPr>
            <a:spLocks noGrp="1"/>
          </p:cNvSpPr>
          <p:nvPr>
            <p:ph type="sldNum" sz="quarter" idx="12"/>
          </p:nvPr>
        </p:nvSpPr>
        <p:spPr/>
        <p:txBody>
          <a:bodyPr/>
          <a:lstStyle/>
          <a:p>
            <a:fld id="{7530094E-58AD-A244-803A-BDCCD64859BE}" type="slidenum">
              <a:rPr lang="de-DE" smtClean="0"/>
              <a:t>13</a:t>
            </a:fld>
            <a:endParaRPr lang="de-DE"/>
          </a:p>
        </p:txBody>
      </p:sp>
      <p:pic>
        <p:nvPicPr>
          <p:cNvPr id="5" name="Grafik 4">
            <a:extLst>
              <a:ext uri="{FF2B5EF4-FFF2-40B4-BE49-F238E27FC236}">
                <a16:creationId xmlns:a16="http://schemas.microsoft.com/office/drawing/2014/main" id="{2102CDCD-3FC5-CE40-9A15-06D587038458}"/>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876303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DA7C264-8B46-D948-9303-3FD429A61665}"/>
              </a:ext>
            </a:extLst>
          </p:cNvPr>
          <p:cNvSpPr>
            <a:spLocks noGrp="1"/>
          </p:cNvSpPr>
          <p:nvPr>
            <p:ph type="title"/>
          </p:nvPr>
        </p:nvSpPr>
        <p:spPr/>
        <p:txBody>
          <a:bodyPr/>
          <a:lstStyle/>
          <a:p>
            <a:r>
              <a:rPr lang="de-DE" dirty="0"/>
              <a:t>Schritt 8 </a:t>
            </a:r>
            <a:r>
              <a:rPr lang="de-DE" dirty="0">
                <a:solidFill>
                  <a:schemeClr val="accent1">
                    <a:lumMod val="50000"/>
                  </a:schemeClr>
                </a:solidFill>
              </a:rPr>
              <a:t>Tipps und Orientierungen</a:t>
            </a:r>
          </a:p>
        </p:txBody>
      </p:sp>
      <p:sp>
        <p:nvSpPr>
          <p:cNvPr id="3" name="Inhaltsplatzhalter 2">
            <a:extLst>
              <a:ext uri="{FF2B5EF4-FFF2-40B4-BE49-F238E27FC236}">
                <a16:creationId xmlns:a16="http://schemas.microsoft.com/office/drawing/2014/main" id="{F75CF408-AF19-154D-98D3-8C8232114E53}"/>
              </a:ext>
            </a:extLst>
          </p:cNvPr>
          <p:cNvSpPr>
            <a:spLocks noGrp="1"/>
          </p:cNvSpPr>
          <p:nvPr>
            <p:ph idx="1"/>
          </p:nvPr>
        </p:nvSpPr>
        <p:spPr/>
        <p:txBody>
          <a:bodyPr>
            <a:normAutofit/>
          </a:bodyPr>
          <a:lstStyle/>
          <a:p>
            <a:pPr marL="0" indent="0">
              <a:buNone/>
            </a:pPr>
            <a:r>
              <a:rPr lang="de-DE" sz="2400" dirty="0">
                <a:latin typeface="+mj-lt"/>
              </a:rPr>
              <a:t>Was mache ich bei </a:t>
            </a:r>
            <a:r>
              <a:rPr lang="de-DE" sz="2400" b="1" dirty="0">
                <a:latin typeface="+mj-lt"/>
              </a:rPr>
              <a:t>Versprechern</a:t>
            </a:r>
            <a:r>
              <a:rPr lang="de-DE" sz="2400" dirty="0">
                <a:latin typeface="+mj-lt"/>
              </a:rPr>
              <a:t> oder </a:t>
            </a:r>
            <a:r>
              <a:rPr lang="de-DE" sz="2400" b="1" dirty="0">
                <a:latin typeface="+mj-lt"/>
              </a:rPr>
              <a:t>Verhaspeln</a:t>
            </a:r>
            <a:r>
              <a:rPr lang="de-DE" sz="2400" dirty="0">
                <a:latin typeface="+mj-lt"/>
              </a:rPr>
              <a:t>? </a:t>
            </a:r>
          </a:p>
          <a:p>
            <a:pPr marL="971550" lvl="1" indent="-514350">
              <a:buAutoNum type="arabicParenBoth"/>
            </a:pPr>
            <a:r>
              <a:rPr lang="de-DE" dirty="0">
                <a:latin typeface="+mj-lt"/>
              </a:rPr>
              <a:t>Nicht aus der Ruhe bringen lassen, das wird immer mal wieder passieren </a:t>
            </a:r>
          </a:p>
          <a:p>
            <a:pPr marL="971550" lvl="1" indent="-514350">
              <a:buAutoNum type="arabicParenBoth"/>
            </a:pPr>
            <a:r>
              <a:rPr lang="de-DE" dirty="0">
                <a:latin typeface="+mj-lt"/>
              </a:rPr>
              <a:t>Einfach eine </a:t>
            </a:r>
            <a:r>
              <a:rPr lang="de-DE" b="1" dirty="0">
                <a:latin typeface="+mj-lt"/>
              </a:rPr>
              <a:t>kurze Pause einlegen </a:t>
            </a:r>
            <a:r>
              <a:rPr lang="de-DE" dirty="0">
                <a:latin typeface="+mj-lt"/>
              </a:rPr>
              <a:t>und dann neu ansetzen </a:t>
            </a:r>
          </a:p>
          <a:p>
            <a:pPr lvl="2">
              <a:buFont typeface="Wingdings" pitchFamily="2" charset="2"/>
              <a:buChar char="à"/>
            </a:pPr>
            <a:r>
              <a:rPr lang="de-DE" sz="2400" dirty="0">
                <a:latin typeface="+mj-lt"/>
                <a:sym typeface="Wingdings" pitchFamily="2" charset="2"/>
              </a:rPr>
              <a:t> dies erleichtert die Postproduktion </a:t>
            </a:r>
          </a:p>
          <a:p>
            <a:pPr marL="0" indent="0">
              <a:buNone/>
            </a:pPr>
            <a:endParaRPr lang="de-DE" sz="2400" dirty="0">
              <a:latin typeface="+mj-lt"/>
              <a:sym typeface="Wingdings" pitchFamily="2" charset="2"/>
            </a:endParaRPr>
          </a:p>
          <a:p>
            <a:pPr marL="0" indent="0">
              <a:buNone/>
            </a:pPr>
            <a:r>
              <a:rPr lang="de-DE" sz="2400" dirty="0">
                <a:latin typeface="+mj-lt"/>
                <a:sym typeface="Wingdings" pitchFamily="2" charset="2"/>
              </a:rPr>
              <a:t>Bei Aufnahme in </a:t>
            </a:r>
            <a:r>
              <a:rPr lang="de-DE" sz="2400" b="1" dirty="0">
                <a:latin typeface="+mj-lt"/>
                <a:sym typeface="Wingdings" pitchFamily="2" charset="2"/>
              </a:rPr>
              <a:t>Präsenz mit mehreren Aufnahmegeräten</a:t>
            </a:r>
            <a:r>
              <a:rPr lang="de-DE" sz="2400" dirty="0">
                <a:latin typeface="+mj-lt"/>
                <a:sym typeface="Wingdings" pitchFamily="2" charset="2"/>
              </a:rPr>
              <a:t>: </a:t>
            </a:r>
          </a:p>
          <a:p>
            <a:pPr lvl="2"/>
            <a:r>
              <a:rPr lang="de-DE" sz="2400" b="1" dirty="0">
                <a:latin typeface="+mj-lt"/>
                <a:sym typeface="Wingdings" pitchFamily="2" charset="2"/>
              </a:rPr>
              <a:t>Synchronisieren</a:t>
            </a:r>
            <a:r>
              <a:rPr lang="de-DE" sz="2400" dirty="0">
                <a:latin typeface="+mj-lt"/>
                <a:sym typeface="Wingdings" pitchFamily="2" charset="2"/>
              </a:rPr>
              <a:t> der Aufnahmegeräte anhand eines prägnanten Impulses (z.B. Klatschen)</a:t>
            </a:r>
          </a:p>
          <a:p>
            <a:pPr lvl="2">
              <a:buFont typeface="Wingdings" pitchFamily="2" charset="2"/>
              <a:buChar char="à"/>
            </a:pPr>
            <a:endParaRPr lang="de-DE" sz="2200" dirty="0">
              <a:sym typeface="Wingdings" pitchFamily="2" charset="2"/>
            </a:endParaRPr>
          </a:p>
        </p:txBody>
      </p:sp>
      <p:sp>
        <p:nvSpPr>
          <p:cNvPr id="4" name="Foliennummernplatzhalter 3">
            <a:extLst>
              <a:ext uri="{FF2B5EF4-FFF2-40B4-BE49-F238E27FC236}">
                <a16:creationId xmlns:a16="http://schemas.microsoft.com/office/drawing/2014/main" id="{B8C6F124-2902-B546-8FD3-C01EFFE8DF51}"/>
              </a:ext>
            </a:extLst>
          </p:cNvPr>
          <p:cNvSpPr>
            <a:spLocks noGrp="1"/>
          </p:cNvSpPr>
          <p:nvPr>
            <p:ph type="sldNum" sz="quarter" idx="12"/>
          </p:nvPr>
        </p:nvSpPr>
        <p:spPr/>
        <p:txBody>
          <a:bodyPr/>
          <a:lstStyle/>
          <a:p>
            <a:fld id="{7530094E-58AD-A244-803A-BDCCD64859BE}" type="slidenum">
              <a:rPr lang="de-DE" smtClean="0"/>
              <a:t>14</a:t>
            </a:fld>
            <a:endParaRPr lang="de-DE" dirty="0"/>
          </a:p>
        </p:txBody>
      </p:sp>
      <p:pic>
        <p:nvPicPr>
          <p:cNvPr id="5" name="Grafik 4">
            <a:extLst>
              <a:ext uri="{FF2B5EF4-FFF2-40B4-BE49-F238E27FC236}">
                <a16:creationId xmlns:a16="http://schemas.microsoft.com/office/drawing/2014/main" id="{0BD8CF75-F1F4-C141-A3CD-455EC20D09A9}"/>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7634377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DA7C264-8B46-D948-9303-3FD429A61665}"/>
              </a:ext>
            </a:extLst>
          </p:cNvPr>
          <p:cNvSpPr>
            <a:spLocks noGrp="1"/>
          </p:cNvSpPr>
          <p:nvPr>
            <p:ph type="title"/>
          </p:nvPr>
        </p:nvSpPr>
        <p:spPr/>
        <p:txBody>
          <a:bodyPr/>
          <a:lstStyle/>
          <a:p>
            <a:r>
              <a:rPr lang="de-DE" dirty="0"/>
              <a:t>Schritt 8 </a:t>
            </a:r>
            <a:r>
              <a:rPr lang="de-DE" i="1" dirty="0">
                <a:solidFill>
                  <a:schemeClr val="accent1">
                    <a:lumMod val="50000"/>
                  </a:schemeClr>
                </a:solidFill>
              </a:rPr>
              <a:t>Beispiel</a:t>
            </a:r>
          </a:p>
        </p:txBody>
      </p:sp>
      <p:sp>
        <p:nvSpPr>
          <p:cNvPr id="3" name="Inhaltsplatzhalter 2">
            <a:extLst>
              <a:ext uri="{FF2B5EF4-FFF2-40B4-BE49-F238E27FC236}">
                <a16:creationId xmlns:a16="http://schemas.microsoft.com/office/drawing/2014/main" id="{F75CF408-AF19-154D-98D3-8C8232114E53}"/>
              </a:ext>
            </a:extLst>
          </p:cNvPr>
          <p:cNvSpPr>
            <a:spLocks noGrp="1"/>
          </p:cNvSpPr>
          <p:nvPr>
            <p:ph idx="1"/>
          </p:nvPr>
        </p:nvSpPr>
        <p:spPr/>
        <p:txBody>
          <a:bodyPr>
            <a:normAutofit/>
          </a:bodyPr>
          <a:lstStyle/>
          <a:p>
            <a:pPr marL="0" indent="0" algn="just">
              <a:buNone/>
            </a:pPr>
            <a:r>
              <a:rPr lang="de-DE" sz="2400" dirty="0">
                <a:latin typeface="+mj-lt"/>
              </a:rPr>
              <a:t>Die gesprochenen Audio-Sequenzen für unseren beispielhaften Lernpodcast wurden mit einem </a:t>
            </a:r>
            <a:r>
              <a:rPr lang="de-DE" sz="2400" b="1" dirty="0">
                <a:latin typeface="+mj-lt"/>
              </a:rPr>
              <a:t>kostenlosen Audio-Recorder auf dem Laptop </a:t>
            </a:r>
            <a:r>
              <a:rPr lang="de-DE" sz="2400" dirty="0">
                <a:latin typeface="+mj-lt"/>
              </a:rPr>
              <a:t>und per </a:t>
            </a:r>
            <a:r>
              <a:rPr lang="de-DE" sz="2400" b="1" dirty="0">
                <a:latin typeface="+mj-lt"/>
              </a:rPr>
              <a:t>Smartphone-Kopfhörer</a:t>
            </a:r>
            <a:r>
              <a:rPr lang="de-DE" sz="2400" dirty="0">
                <a:latin typeface="+mj-lt"/>
              </a:rPr>
              <a:t> aufgenommen.</a:t>
            </a:r>
            <a:endParaRPr lang="de-DE" sz="2400" dirty="0">
              <a:latin typeface="+mj-lt"/>
              <a:sym typeface="Wingdings" pitchFamily="2" charset="2"/>
            </a:endParaRPr>
          </a:p>
        </p:txBody>
      </p:sp>
      <p:sp>
        <p:nvSpPr>
          <p:cNvPr id="4" name="Foliennummernplatzhalter 3">
            <a:extLst>
              <a:ext uri="{FF2B5EF4-FFF2-40B4-BE49-F238E27FC236}">
                <a16:creationId xmlns:a16="http://schemas.microsoft.com/office/drawing/2014/main" id="{B8C6F124-2902-B546-8FD3-C01EFFE8DF51}"/>
              </a:ext>
            </a:extLst>
          </p:cNvPr>
          <p:cNvSpPr>
            <a:spLocks noGrp="1"/>
          </p:cNvSpPr>
          <p:nvPr>
            <p:ph type="sldNum" sz="quarter" idx="12"/>
          </p:nvPr>
        </p:nvSpPr>
        <p:spPr/>
        <p:txBody>
          <a:bodyPr/>
          <a:lstStyle/>
          <a:p>
            <a:fld id="{7530094E-58AD-A244-803A-BDCCD64859BE}" type="slidenum">
              <a:rPr lang="de-DE" smtClean="0"/>
              <a:t>15</a:t>
            </a:fld>
            <a:endParaRPr lang="de-DE" dirty="0"/>
          </a:p>
        </p:txBody>
      </p:sp>
      <p:pic>
        <p:nvPicPr>
          <p:cNvPr id="5" name="Grafik 4">
            <a:extLst>
              <a:ext uri="{FF2B5EF4-FFF2-40B4-BE49-F238E27FC236}">
                <a16:creationId xmlns:a16="http://schemas.microsoft.com/office/drawing/2014/main" id="{0BD8CF75-F1F4-C141-A3CD-455EC20D09A9}"/>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13179025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5B2A572-F6E7-0A4A-94F6-1FB1438B3033}"/>
              </a:ext>
            </a:extLst>
          </p:cNvPr>
          <p:cNvSpPr>
            <a:spLocks noGrp="1"/>
          </p:cNvSpPr>
          <p:nvPr>
            <p:ph type="title"/>
          </p:nvPr>
        </p:nvSpPr>
        <p:spPr/>
        <p:txBody>
          <a:bodyPr/>
          <a:lstStyle/>
          <a:p>
            <a:r>
              <a:rPr lang="de-DE" dirty="0"/>
              <a:t>Schritt 8 </a:t>
            </a:r>
            <a:r>
              <a:rPr lang="de-DE" dirty="0">
                <a:solidFill>
                  <a:schemeClr val="accent1">
                    <a:lumMod val="50000"/>
                  </a:schemeClr>
                </a:solidFill>
              </a:rPr>
              <a:t>Checkliste</a:t>
            </a:r>
          </a:p>
        </p:txBody>
      </p:sp>
      <p:graphicFrame>
        <p:nvGraphicFramePr>
          <p:cNvPr id="5" name="Tabelle 5">
            <a:extLst>
              <a:ext uri="{FF2B5EF4-FFF2-40B4-BE49-F238E27FC236}">
                <a16:creationId xmlns:a16="http://schemas.microsoft.com/office/drawing/2014/main" id="{1E567743-3713-9240-B026-9BC42BFF0AC4}"/>
              </a:ext>
            </a:extLst>
          </p:cNvPr>
          <p:cNvGraphicFramePr>
            <a:graphicFrameLocks noGrp="1"/>
          </p:cNvGraphicFramePr>
          <p:nvPr>
            <p:extLst>
              <p:ext uri="{D42A27DB-BD31-4B8C-83A1-F6EECF244321}">
                <p14:modId xmlns:p14="http://schemas.microsoft.com/office/powerpoint/2010/main" val="1769938549"/>
              </p:ext>
            </p:extLst>
          </p:nvPr>
        </p:nvGraphicFramePr>
        <p:xfrm>
          <a:off x="838200" y="1878874"/>
          <a:ext cx="6480000" cy="3182984"/>
        </p:xfrm>
        <a:graphic>
          <a:graphicData uri="http://schemas.openxmlformats.org/drawingml/2006/table">
            <a:tbl>
              <a:tblPr firstRow="1" bandRow="1">
                <a:tableStyleId>{0505E3EF-67EA-436B-97B2-0124C06EBD24}</a:tableStyleId>
              </a:tblPr>
              <a:tblGrid>
                <a:gridCol w="1440000">
                  <a:extLst>
                    <a:ext uri="{9D8B030D-6E8A-4147-A177-3AD203B41FA5}">
                      <a16:colId xmlns:a16="http://schemas.microsoft.com/office/drawing/2014/main" val="1394908315"/>
                    </a:ext>
                  </a:extLst>
                </a:gridCol>
                <a:gridCol w="3600000">
                  <a:extLst>
                    <a:ext uri="{9D8B030D-6E8A-4147-A177-3AD203B41FA5}">
                      <a16:colId xmlns:a16="http://schemas.microsoft.com/office/drawing/2014/main" val="56914989"/>
                    </a:ext>
                  </a:extLst>
                </a:gridCol>
                <a:gridCol w="1440000">
                  <a:extLst>
                    <a:ext uri="{9D8B030D-6E8A-4147-A177-3AD203B41FA5}">
                      <a16:colId xmlns:a16="http://schemas.microsoft.com/office/drawing/2014/main" val="593289986"/>
                    </a:ext>
                  </a:extLst>
                </a:gridCol>
              </a:tblGrid>
              <a:tr h="936172">
                <a:tc>
                  <a:txBody>
                    <a:bodyPr/>
                    <a:lstStyle/>
                    <a:p>
                      <a:pPr algn="ctr"/>
                      <a:r>
                        <a:rPr lang="de-DE" sz="3200" dirty="0"/>
                        <a:t>7</a:t>
                      </a:r>
                    </a:p>
                  </a:txBody>
                  <a:tcPr anchor="ctr">
                    <a:solidFill>
                      <a:schemeClr val="accent6">
                        <a:lumMod val="20000"/>
                        <a:lumOff val="80000"/>
                      </a:schemeClr>
                    </a:solidFill>
                  </a:tcPr>
                </a:tc>
                <a:tc>
                  <a:txBody>
                    <a:bodyPr/>
                    <a:lstStyle/>
                    <a:p>
                      <a:pPr algn="ctr"/>
                      <a:r>
                        <a:rPr lang="de-DE" sz="3200" dirty="0"/>
                        <a:t>Schritt 8</a:t>
                      </a:r>
                    </a:p>
                  </a:txBody>
                  <a:tcPr anchor="ctr">
                    <a:solidFill>
                      <a:schemeClr val="bg2">
                        <a:lumMod val="90000"/>
                      </a:schemeClr>
                    </a:solidFill>
                  </a:tcPr>
                </a:tc>
                <a:tc>
                  <a:txBody>
                    <a:bodyPr/>
                    <a:lstStyle/>
                    <a:p>
                      <a:pPr algn="ctr"/>
                      <a:endParaRPr lang="de-DE" dirty="0"/>
                    </a:p>
                  </a:txBody>
                  <a:tcPr>
                    <a:solidFill>
                      <a:schemeClr val="bg1">
                        <a:lumMod val="95000"/>
                      </a:schemeClr>
                    </a:solidFill>
                  </a:tcPr>
                </a:tc>
                <a:extLst>
                  <a:ext uri="{0D108BD9-81ED-4DB2-BD59-A6C34878D82A}">
                    <a16:rowId xmlns:a16="http://schemas.microsoft.com/office/drawing/2014/main" val="3282932240"/>
                  </a:ext>
                </a:extLst>
              </a:tr>
              <a:tr h="936172">
                <a:tc>
                  <a:txBody>
                    <a:bodyPr/>
                    <a:lstStyle/>
                    <a:p>
                      <a:pPr algn="ctr"/>
                      <a:endParaRPr lang="de-DE" dirty="0"/>
                    </a:p>
                  </a:txBody>
                  <a:tcPr>
                    <a:solidFill>
                      <a:schemeClr val="accent6">
                        <a:lumMod val="20000"/>
                        <a:lumOff val="80000"/>
                      </a:schemeClr>
                    </a:solidFill>
                  </a:tcPr>
                </a:tc>
                <a:tc>
                  <a:txBody>
                    <a:bodyPr/>
                    <a:lstStyle/>
                    <a:p>
                      <a:pPr algn="ctr"/>
                      <a:r>
                        <a:rPr lang="de-DE" sz="2000" i="1" dirty="0"/>
                        <a:t>Technische Ausrüstung </a:t>
                      </a:r>
                    </a:p>
                    <a:p>
                      <a:pPr algn="ctr"/>
                      <a:r>
                        <a:rPr lang="de-DE" sz="2000" i="1" dirty="0"/>
                        <a:t>organisiert (und getestet) </a:t>
                      </a:r>
                    </a:p>
                    <a:p>
                      <a:pPr algn="ctr"/>
                      <a:r>
                        <a:rPr lang="de-DE" sz="2000" i="1" dirty="0"/>
                        <a:t>&amp; Podcast aufgenommen</a:t>
                      </a:r>
                    </a:p>
                    <a:p>
                      <a:pPr algn="ctr"/>
                      <a:endParaRPr lang="de-DE" sz="2000" dirty="0"/>
                    </a:p>
                  </a:txBody>
                  <a:tcPr anchor="ctr">
                    <a:solidFill>
                      <a:schemeClr val="bg2">
                        <a:lumMod val="90000"/>
                      </a:schemeClr>
                    </a:solidFill>
                  </a:tcPr>
                </a:tc>
                <a:tc>
                  <a:txBody>
                    <a:bodyPr/>
                    <a:lstStyle/>
                    <a:p>
                      <a:pPr algn="ctr"/>
                      <a:endParaRPr lang="de-DE" dirty="0"/>
                    </a:p>
                  </a:txBody>
                  <a:tcPr>
                    <a:solidFill>
                      <a:schemeClr val="bg1">
                        <a:lumMod val="95000"/>
                      </a:schemeClr>
                    </a:solidFill>
                  </a:tcPr>
                </a:tc>
                <a:extLst>
                  <a:ext uri="{0D108BD9-81ED-4DB2-BD59-A6C34878D82A}">
                    <a16:rowId xmlns:a16="http://schemas.microsoft.com/office/drawing/2014/main" val="1067551347"/>
                  </a:ext>
                </a:extLst>
              </a:tr>
              <a:tr h="936172">
                <a:tc>
                  <a:txBody>
                    <a:bodyPr/>
                    <a:lstStyle/>
                    <a:p>
                      <a:pPr algn="ctr"/>
                      <a:r>
                        <a:rPr lang="de-DE" sz="2400" dirty="0"/>
                        <a:t>✔️</a:t>
                      </a:r>
                    </a:p>
                  </a:txBody>
                  <a:tcPr anchor="ctr">
                    <a:solidFill>
                      <a:schemeClr val="accent6">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5400" dirty="0"/>
                        <a:t>✔️</a:t>
                      </a:r>
                    </a:p>
                  </a:txBody>
                  <a:tcPr anchor="ctr">
                    <a:solidFill>
                      <a:schemeClr val="bg2">
                        <a:lumMod val="90000"/>
                      </a:schemeClr>
                    </a:solidFill>
                  </a:tcPr>
                </a:tc>
                <a:tc>
                  <a:txBody>
                    <a:bodyPr/>
                    <a:lstStyle/>
                    <a:p>
                      <a:pPr algn="ctr"/>
                      <a:endParaRPr lang="de-DE" dirty="0"/>
                    </a:p>
                  </a:txBody>
                  <a:tcPr>
                    <a:solidFill>
                      <a:schemeClr val="bg1">
                        <a:lumMod val="95000"/>
                      </a:schemeClr>
                    </a:solidFill>
                  </a:tcPr>
                </a:tc>
                <a:extLst>
                  <a:ext uri="{0D108BD9-81ED-4DB2-BD59-A6C34878D82A}">
                    <a16:rowId xmlns:a16="http://schemas.microsoft.com/office/drawing/2014/main" val="469671406"/>
                  </a:ext>
                </a:extLst>
              </a:tr>
            </a:tbl>
          </a:graphicData>
        </a:graphic>
      </p:graphicFrame>
      <p:pic>
        <p:nvPicPr>
          <p:cNvPr id="4" name="Grafik 3">
            <a:extLst>
              <a:ext uri="{FF2B5EF4-FFF2-40B4-BE49-F238E27FC236}">
                <a16:creationId xmlns:a16="http://schemas.microsoft.com/office/drawing/2014/main" id="{1119A9F4-4FD8-BE45-B945-7A8CCA931680}"/>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38013671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6F217A-A514-5246-B24C-DE5490B3DE10}"/>
              </a:ext>
            </a:extLst>
          </p:cNvPr>
          <p:cNvSpPr>
            <a:spLocks noGrp="1"/>
          </p:cNvSpPr>
          <p:nvPr>
            <p:ph type="title"/>
          </p:nvPr>
        </p:nvSpPr>
        <p:spPr/>
        <p:txBody>
          <a:bodyPr/>
          <a:lstStyle/>
          <a:p>
            <a:r>
              <a:rPr lang="de-DE" dirty="0"/>
              <a:t>Schritt 9 </a:t>
            </a:r>
            <a:r>
              <a:rPr lang="de-DE" dirty="0">
                <a:solidFill>
                  <a:schemeClr val="accent1">
                    <a:lumMod val="50000"/>
                  </a:schemeClr>
                </a:solidFill>
              </a:rPr>
              <a:t>Postproduktion</a:t>
            </a:r>
            <a:r>
              <a:rPr lang="de-DE" dirty="0"/>
              <a:t> </a:t>
            </a:r>
          </a:p>
        </p:txBody>
      </p:sp>
      <p:sp>
        <p:nvSpPr>
          <p:cNvPr id="3" name="Inhaltsplatzhalter 2">
            <a:extLst>
              <a:ext uri="{FF2B5EF4-FFF2-40B4-BE49-F238E27FC236}">
                <a16:creationId xmlns:a16="http://schemas.microsoft.com/office/drawing/2014/main" id="{599CEDDC-B911-1F42-9403-A2758F02BBB8}"/>
              </a:ext>
            </a:extLst>
          </p:cNvPr>
          <p:cNvSpPr>
            <a:spLocks noGrp="1"/>
          </p:cNvSpPr>
          <p:nvPr>
            <p:ph idx="1"/>
          </p:nvPr>
        </p:nvSpPr>
        <p:spPr/>
        <p:txBody>
          <a:bodyPr>
            <a:normAutofit/>
          </a:bodyPr>
          <a:lstStyle/>
          <a:p>
            <a:pPr marL="0" indent="0" algn="just">
              <a:buNone/>
            </a:pPr>
            <a:r>
              <a:rPr lang="de-DE" sz="2400" dirty="0">
                <a:latin typeface="+mj-lt"/>
              </a:rPr>
              <a:t>Das Nachbereiten eurer Aufnahme ist die dritte Phase auf dem Weg zum Lernpodcast. Für die Postproduktion benötigt ihr eine Software: hierbei ist eine </a:t>
            </a:r>
            <a:r>
              <a:rPr lang="de-DE" sz="2400" b="1" dirty="0">
                <a:latin typeface="+mj-lt"/>
              </a:rPr>
              <a:t>frei zugängliche Software </a:t>
            </a:r>
            <a:r>
              <a:rPr lang="de-DE" sz="2400" dirty="0">
                <a:latin typeface="+mj-lt"/>
              </a:rPr>
              <a:t>vom Funktionsumfang vollkommen ausreichend. </a:t>
            </a:r>
          </a:p>
          <a:p>
            <a:pPr marL="0" indent="0" algn="just">
              <a:buNone/>
            </a:pPr>
            <a:endParaRPr lang="de-DE" sz="2400" dirty="0">
              <a:latin typeface="+mj-lt"/>
            </a:endParaRPr>
          </a:p>
          <a:p>
            <a:pPr marL="0" indent="0" algn="just">
              <a:buNone/>
            </a:pPr>
            <a:r>
              <a:rPr lang="de-DE" sz="2400" dirty="0">
                <a:latin typeface="+mj-lt"/>
              </a:rPr>
              <a:t>Empfehlungen sind zum Beispiel: </a:t>
            </a:r>
            <a:endParaRPr lang="de-DE" dirty="0">
              <a:latin typeface="+mj-lt"/>
            </a:endParaRPr>
          </a:p>
          <a:p>
            <a:pPr lvl="1"/>
            <a:r>
              <a:rPr lang="de-DE" sz="2000" b="1" dirty="0" err="1">
                <a:latin typeface="+mj-lt"/>
              </a:rPr>
              <a:t>Audacity</a:t>
            </a:r>
            <a:endParaRPr lang="de-DE" sz="2000" b="1" dirty="0">
              <a:latin typeface="+mj-lt"/>
            </a:endParaRPr>
          </a:p>
          <a:p>
            <a:pPr lvl="1"/>
            <a:r>
              <a:rPr lang="de-DE" sz="2000" b="1" dirty="0" err="1">
                <a:latin typeface="+mj-lt"/>
              </a:rPr>
              <a:t>Garageband</a:t>
            </a:r>
            <a:r>
              <a:rPr lang="de-DE" sz="2000" b="1" dirty="0">
                <a:latin typeface="+mj-lt"/>
              </a:rPr>
              <a:t> </a:t>
            </a:r>
          </a:p>
          <a:p>
            <a:pPr lvl="1"/>
            <a:r>
              <a:rPr lang="de-DE" sz="2000" b="1" dirty="0" err="1">
                <a:latin typeface="+mj-lt"/>
              </a:rPr>
              <a:t>Reaper</a:t>
            </a:r>
            <a:r>
              <a:rPr lang="de-DE" sz="2000" b="1" dirty="0">
                <a:latin typeface="+mj-lt"/>
              </a:rPr>
              <a:t> </a:t>
            </a:r>
          </a:p>
          <a:p>
            <a:pPr marL="0" indent="0">
              <a:buNone/>
            </a:pPr>
            <a:endParaRPr lang="de-DE" dirty="0"/>
          </a:p>
        </p:txBody>
      </p:sp>
      <p:sp>
        <p:nvSpPr>
          <p:cNvPr id="4" name="Foliennummernplatzhalter 3">
            <a:extLst>
              <a:ext uri="{FF2B5EF4-FFF2-40B4-BE49-F238E27FC236}">
                <a16:creationId xmlns:a16="http://schemas.microsoft.com/office/drawing/2014/main" id="{2EDF6E0A-82F2-4A46-92D1-001DE2270FBC}"/>
              </a:ext>
            </a:extLst>
          </p:cNvPr>
          <p:cNvSpPr>
            <a:spLocks noGrp="1"/>
          </p:cNvSpPr>
          <p:nvPr>
            <p:ph type="sldNum" sz="quarter" idx="12"/>
          </p:nvPr>
        </p:nvSpPr>
        <p:spPr/>
        <p:txBody>
          <a:bodyPr/>
          <a:lstStyle/>
          <a:p>
            <a:fld id="{7530094E-58AD-A244-803A-BDCCD64859BE}" type="slidenum">
              <a:rPr lang="de-DE" smtClean="0"/>
              <a:t>17</a:t>
            </a:fld>
            <a:endParaRPr lang="de-DE"/>
          </a:p>
        </p:txBody>
      </p:sp>
      <p:pic>
        <p:nvPicPr>
          <p:cNvPr id="5" name="Grafik 4">
            <a:extLst>
              <a:ext uri="{FF2B5EF4-FFF2-40B4-BE49-F238E27FC236}">
                <a16:creationId xmlns:a16="http://schemas.microsoft.com/office/drawing/2014/main" id="{29839D6A-1B57-D543-B60A-EB5E7C22D07C}"/>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893675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563EF2-6BFF-FA4A-B260-277143E17FDC}"/>
              </a:ext>
            </a:extLst>
          </p:cNvPr>
          <p:cNvSpPr>
            <a:spLocks noGrp="1"/>
          </p:cNvSpPr>
          <p:nvPr>
            <p:ph type="title"/>
          </p:nvPr>
        </p:nvSpPr>
        <p:spPr/>
        <p:txBody>
          <a:bodyPr/>
          <a:lstStyle/>
          <a:p>
            <a:r>
              <a:rPr lang="de-DE" dirty="0"/>
              <a:t>Schritt 9 </a:t>
            </a:r>
            <a:r>
              <a:rPr lang="de-DE" dirty="0">
                <a:solidFill>
                  <a:schemeClr val="accent1">
                    <a:lumMod val="50000"/>
                  </a:schemeClr>
                </a:solidFill>
              </a:rPr>
              <a:t>Sound</a:t>
            </a:r>
            <a:endParaRPr lang="de-DE" dirty="0"/>
          </a:p>
        </p:txBody>
      </p:sp>
      <p:sp>
        <p:nvSpPr>
          <p:cNvPr id="3" name="Inhaltsplatzhalter 2">
            <a:extLst>
              <a:ext uri="{FF2B5EF4-FFF2-40B4-BE49-F238E27FC236}">
                <a16:creationId xmlns:a16="http://schemas.microsoft.com/office/drawing/2014/main" id="{8C42E081-42ED-B74E-B568-115CD18592B4}"/>
              </a:ext>
            </a:extLst>
          </p:cNvPr>
          <p:cNvSpPr>
            <a:spLocks noGrp="1"/>
          </p:cNvSpPr>
          <p:nvPr>
            <p:ph idx="1"/>
          </p:nvPr>
        </p:nvSpPr>
        <p:spPr/>
        <p:txBody>
          <a:bodyPr>
            <a:normAutofit/>
          </a:bodyPr>
          <a:lstStyle/>
          <a:p>
            <a:pPr marL="0" indent="0" algn="just">
              <a:buNone/>
            </a:pPr>
            <a:r>
              <a:rPr lang="de-DE" sz="2400" dirty="0">
                <a:latin typeface="+mj-lt"/>
              </a:rPr>
              <a:t>Die Nachproduktion ist auch dafür da, den Sound des Podcasts zu bestimmen. Die Möglichkeiten hierbei sind vielfältig und reichen vom Ansatz eines </a:t>
            </a:r>
            <a:r>
              <a:rPr lang="de-DE" sz="2400" b="1" dirty="0">
                <a:latin typeface="+mj-lt"/>
              </a:rPr>
              <a:t>hochwertig produzierten </a:t>
            </a:r>
            <a:r>
              <a:rPr lang="de-DE" sz="2400" dirty="0">
                <a:latin typeface="+mj-lt"/>
              </a:rPr>
              <a:t>Radios bis zu einer </a:t>
            </a:r>
            <a:r>
              <a:rPr lang="de-DE" sz="2400" b="1" dirty="0">
                <a:latin typeface="+mj-lt"/>
              </a:rPr>
              <a:t>„lockeren Unterhaltung“ </a:t>
            </a:r>
            <a:r>
              <a:rPr lang="de-DE" sz="2400" dirty="0">
                <a:latin typeface="+mj-lt"/>
              </a:rPr>
              <a:t>von nebenan. Lösen tut ihr dies mit ... </a:t>
            </a:r>
          </a:p>
          <a:p>
            <a:pPr lvl="1"/>
            <a:r>
              <a:rPr lang="de-DE" sz="2000" dirty="0">
                <a:latin typeface="+mj-lt"/>
              </a:rPr>
              <a:t>der Art des Schnitts </a:t>
            </a:r>
          </a:p>
          <a:p>
            <a:pPr lvl="1"/>
            <a:r>
              <a:rPr lang="de-DE" sz="2000" dirty="0">
                <a:latin typeface="+mj-lt"/>
              </a:rPr>
              <a:t>Färbungen des Tons durch Effekte </a:t>
            </a:r>
          </a:p>
          <a:p>
            <a:pPr lvl="1"/>
            <a:r>
              <a:rPr lang="de-DE" sz="2000" dirty="0">
                <a:latin typeface="+mj-lt"/>
              </a:rPr>
              <a:t>Einbauen von Soundeffekten</a:t>
            </a:r>
          </a:p>
          <a:p>
            <a:pPr marL="0" indent="0">
              <a:buNone/>
            </a:pPr>
            <a:endParaRPr lang="de-DE" sz="2400" dirty="0">
              <a:latin typeface="+mj-lt"/>
            </a:endParaRPr>
          </a:p>
          <a:p>
            <a:pPr marL="0" indent="0">
              <a:buNone/>
            </a:pPr>
            <a:r>
              <a:rPr lang="de-DE" sz="2400" dirty="0">
                <a:latin typeface="+mj-lt"/>
              </a:rPr>
              <a:t>Die Art des Tons und des Schnitts wird im Wesentlichen durch euer Konzept bestimmt (</a:t>
            </a:r>
            <a:r>
              <a:rPr lang="de-DE" sz="2400" i="1" dirty="0">
                <a:latin typeface="+mj-lt"/>
              </a:rPr>
              <a:t>Was soll Wie und an Wen vermittelt werden?).</a:t>
            </a:r>
          </a:p>
        </p:txBody>
      </p:sp>
      <p:sp>
        <p:nvSpPr>
          <p:cNvPr id="4" name="Foliennummernplatzhalter 3">
            <a:extLst>
              <a:ext uri="{FF2B5EF4-FFF2-40B4-BE49-F238E27FC236}">
                <a16:creationId xmlns:a16="http://schemas.microsoft.com/office/drawing/2014/main" id="{38E6A045-09B2-4840-9067-8C6B5DDDCCCB}"/>
              </a:ext>
            </a:extLst>
          </p:cNvPr>
          <p:cNvSpPr>
            <a:spLocks noGrp="1"/>
          </p:cNvSpPr>
          <p:nvPr>
            <p:ph type="sldNum" sz="quarter" idx="12"/>
          </p:nvPr>
        </p:nvSpPr>
        <p:spPr/>
        <p:txBody>
          <a:bodyPr/>
          <a:lstStyle/>
          <a:p>
            <a:fld id="{7530094E-58AD-A244-803A-BDCCD64859BE}" type="slidenum">
              <a:rPr lang="de-DE" smtClean="0"/>
              <a:t>18</a:t>
            </a:fld>
            <a:endParaRPr lang="de-DE"/>
          </a:p>
        </p:txBody>
      </p:sp>
      <p:pic>
        <p:nvPicPr>
          <p:cNvPr id="5" name="Grafik 4">
            <a:extLst>
              <a:ext uri="{FF2B5EF4-FFF2-40B4-BE49-F238E27FC236}">
                <a16:creationId xmlns:a16="http://schemas.microsoft.com/office/drawing/2014/main" id="{80ED14F7-356E-C94C-BDAF-97E261894FEF}"/>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7641428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638DC22-D75D-5446-9071-C1D673D2361B}"/>
              </a:ext>
            </a:extLst>
          </p:cNvPr>
          <p:cNvSpPr>
            <a:spLocks noGrp="1"/>
          </p:cNvSpPr>
          <p:nvPr>
            <p:ph type="title"/>
          </p:nvPr>
        </p:nvSpPr>
        <p:spPr/>
        <p:txBody>
          <a:bodyPr/>
          <a:lstStyle/>
          <a:p>
            <a:r>
              <a:rPr lang="de-DE" dirty="0"/>
              <a:t>Schritt 9 </a:t>
            </a:r>
            <a:r>
              <a:rPr lang="de-DE" dirty="0">
                <a:solidFill>
                  <a:schemeClr val="accent1">
                    <a:lumMod val="50000"/>
                  </a:schemeClr>
                </a:solidFill>
              </a:rPr>
              <a:t>Tipps und Orientierungen </a:t>
            </a:r>
          </a:p>
        </p:txBody>
      </p:sp>
      <p:sp>
        <p:nvSpPr>
          <p:cNvPr id="3" name="Inhaltsplatzhalter 2">
            <a:extLst>
              <a:ext uri="{FF2B5EF4-FFF2-40B4-BE49-F238E27FC236}">
                <a16:creationId xmlns:a16="http://schemas.microsoft.com/office/drawing/2014/main" id="{D1BE8558-3F01-CF47-9E9A-C7291283BEB0}"/>
              </a:ext>
            </a:extLst>
          </p:cNvPr>
          <p:cNvSpPr>
            <a:spLocks noGrp="1"/>
          </p:cNvSpPr>
          <p:nvPr>
            <p:ph idx="1"/>
          </p:nvPr>
        </p:nvSpPr>
        <p:spPr/>
        <p:txBody>
          <a:bodyPr/>
          <a:lstStyle/>
          <a:p>
            <a:pPr marL="0" indent="0">
              <a:buNone/>
            </a:pPr>
            <a:r>
              <a:rPr lang="de-DE" sz="2400" dirty="0">
                <a:latin typeface="+mj-lt"/>
              </a:rPr>
              <a:t>Beim Sound gibt es </a:t>
            </a:r>
            <a:r>
              <a:rPr lang="de-DE" sz="2400" b="1" dirty="0">
                <a:latin typeface="+mj-lt"/>
              </a:rPr>
              <a:t>viele kreative Lösungswege</a:t>
            </a:r>
            <a:r>
              <a:rPr lang="de-DE" sz="2400" dirty="0">
                <a:latin typeface="+mj-lt"/>
              </a:rPr>
              <a:t>. Folgende allgemeine Tipps können jedoch hilfreich sein:</a:t>
            </a:r>
          </a:p>
          <a:p>
            <a:pPr marL="0" indent="0">
              <a:buNone/>
            </a:pPr>
            <a:endParaRPr lang="de-DE" sz="2400" dirty="0">
              <a:latin typeface="+mj-lt"/>
            </a:endParaRPr>
          </a:p>
          <a:p>
            <a:pPr marL="0" indent="0">
              <a:buNone/>
            </a:pPr>
            <a:r>
              <a:rPr lang="de-DE" sz="2000" i="1" dirty="0">
                <a:latin typeface="+mj-lt"/>
              </a:rPr>
              <a:t>Zum Schnitt</a:t>
            </a:r>
          </a:p>
          <a:p>
            <a:r>
              <a:rPr lang="de-DE" sz="2000" dirty="0">
                <a:latin typeface="+mj-lt"/>
              </a:rPr>
              <a:t>Bei Entscheidung für einen </a:t>
            </a:r>
            <a:r>
              <a:rPr lang="de-DE" sz="2000" b="1" dirty="0">
                <a:latin typeface="+mj-lt"/>
              </a:rPr>
              <a:t>Schnittstil</a:t>
            </a:r>
            <a:r>
              <a:rPr lang="de-DE" sz="2000" dirty="0">
                <a:latin typeface="+mj-lt"/>
              </a:rPr>
              <a:t> diesen auch </a:t>
            </a:r>
            <a:r>
              <a:rPr lang="de-DE" sz="2000" b="1" dirty="0">
                <a:latin typeface="+mj-lt"/>
              </a:rPr>
              <a:t>konsistent durchziehen </a:t>
            </a:r>
          </a:p>
          <a:p>
            <a:r>
              <a:rPr lang="de-DE" sz="2000" dirty="0">
                <a:latin typeface="+mj-lt"/>
              </a:rPr>
              <a:t>Ein Schnittstil kann z.B. sein, konsequent „clean“ zu schneiden (keine Versprecher, </a:t>
            </a:r>
            <a:r>
              <a:rPr lang="de-DE" sz="2000" dirty="0" err="1">
                <a:latin typeface="+mj-lt"/>
              </a:rPr>
              <a:t>Atmer</a:t>
            </a:r>
            <a:r>
              <a:rPr lang="de-DE" sz="2000" dirty="0">
                <a:latin typeface="+mj-lt"/>
              </a:rPr>
              <a:t>, etc.)</a:t>
            </a:r>
          </a:p>
          <a:p>
            <a:endParaRPr lang="de-DE" sz="2000" dirty="0">
              <a:latin typeface="+mj-lt"/>
            </a:endParaRPr>
          </a:p>
          <a:p>
            <a:pPr marL="0" indent="0">
              <a:buNone/>
            </a:pPr>
            <a:r>
              <a:rPr lang="de-DE" sz="2000" i="1" dirty="0">
                <a:latin typeface="+mj-lt"/>
              </a:rPr>
              <a:t>Zur Dynamik</a:t>
            </a:r>
          </a:p>
          <a:p>
            <a:r>
              <a:rPr lang="de-DE" sz="2000" b="1" dirty="0">
                <a:latin typeface="+mj-lt"/>
              </a:rPr>
              <a:t>Gleichmäßige Lautstärke </a:t>
            </a:r>
            <a:r>
              <a:rPr lang="de-DE" sz="2000" dirty="0">
                <a:latin typeface="+mj-lt"/>
              </a:rPr>
              <a:t>beachten (bei den Tonspuren und Redeanteilen)</a:t>
            </a:r>
            <a:endParaRPr lang="de-DE" sz="2000" b="1" dirty="0">
              <a:latin typeface="+mj-lt"/>
            </a:endParaRPr>
          </a:p>
          <a:p>
            <a:r>
              <a:rPr lang="de-DE" sz="2000" dirty="0">
                <a:latin typeface="+mj-lt"/>
              </a:rPr>
              <a:t>Ggfs. Unterstützung durch Kompressionseffekte</a:t>
            </a:r>
          </a:p>
          <a:p>
            <a:endParaRPr lang="de-DE" sz="2000" dirty="0">
              <a:latin typeface="+mj-lt"/>
            </a:endParaRPr>
          </a:p>
          <a:p>
            <a:pPr marL="0" indent="0">
              <a:buNone/>
            </a:pPr>
            <a:endParaRPr lang="de-DE" dirty="0"/>
          </a:p>
        </p:txBody>
      </p:sp>
      <p:sp>
        <p:nvSpPr>
          <p:cNvPr id="4" name="Foliennummernplatzhalter 3">
            <a:extLst>
              <a:ext uri="{FF2B5EF4-FFF2-40B4-BE49-F238E27FC236}">
                <a16:creationId xmlns:a16="http://schemas.microsoft.com/office/drawing/2014/main" id="{F6CA0669-7B64-C24B-B571-605BC294108B}"/>
              </a:ext>
            </a:extLst>
          </p:cNvPr>
          <p:cNvSpPr>
            <a:spLocks noGrp="1"/>
          </p:cNvSpPr>
          <p:nvPr>
            <p:ph type="sldNum" sz="quarter" idx="12"/>
          </p:nvPr>
        </p:nvSpPr>
        <p:spPr/>
        <p:txBody>
          <a:bodyPr/>
          <a:lstStyle/>
          <a:p>
            <a:fld id="{7530094E-58AD-A244-803A-BDCCD64859BE}" type="slidenum">
              <a:rPr lang="de-DE" smtClean="0"/>
              <a:t>19</a:t>
            </a:fld>
            <a:endParaRPr lang="de-DE"/>
          </a:p>
        </p:txBody>
      </p:sp>
      <p:pic>
        <p:nvPicPr>
          <p:cNvPr id="5" name="Grafik 4">
            <a:extLst>
              <a:ext uri="{FF2B5EF4-FFF2-40B4-BE49-F238E27FC236}">
                <a16:creationId xmlns:a16="http://schemas.microsoft.com/office/drawing/2014/main" id="{EB85D1CC-4909-514F-8557-6F3E1E64D788}"/>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9807601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735A4E-81B1-4546-A547-8D0128D6DF9B}"/>
              </a:ext>
            </a:extLst>
          </p:cNvPr>
          <p:cNvSpPr>
            <a:spLocks noGrp="1"/>
          </p:cNvSpPr>
          <p:nvPr>
            <p:ph type="title"/>
          </p:nvPr>
        </p:nvSpPr>
        <p:spPr/>
        <p:txBody>
          <a:bodyPr/>
          <a:lstStyle/>
          <a:p>
            <a:r>
              <a:rPr lang="de-DE" dirty="0"/>
              <a:t>Inhaltsverzeichnis</a:t>
            </a:r>
          </a:p>
        </p:txBody>
      </p:sp>
      <p:graphicFrame>
        <p:nvGraphicFramePr>
          <p:cNvPr id="4" name="Tabelle 5">
            <a:extLst>
              <a:ext uri="{FF2B5EF4-FFF2-40B4-BE49-F238E27FC236}">
                <a16:creationId xmlns:a16="http://schemas.microsoft.com/office/drawing/2014/main" id="{8A0B0810-CE05-BF4A-9F60-F7B817047766}"/>
              </a:ext>
            </a:extLst>
          </p:cNvPr>
          <p:cNvGraphicFramePr>
            <a:graphicFrameLocks noGrp="1"/>
          </p:cNvGraphicFramePr>
          <p:nvPr>
            <p:ph idx="1"/>
            <p:extLst>
              <p:ext uri="{D42A27DB-BD31-4B8C-83A1-F6EECF244321}">
                <p14:modId xmlns:p14="http://schemas.microsoft.com/office/powerpoint/2010/main" val="2350601170"/>
              </p:ext>
            </p:extLst>
          </p:nvPr>
        </p:nvGraphicFramePr>
        <p:xfrm>
          <a:off x="946688" y="1841124"/>
          <a:ext cx="9406180" cy="1854200"/>
        </p:xfrm>
        <a:graphic>
          <a:graphicData uri="http://schemas.openxmlformats.org/drawingml/2006/table">
            <a:tbl>
              <a:tblPr firstRow="1" bandRow="1">
                <a:tableStyleId>{0505E3EF-67EA-436B-97B2-0124C06EBD24}</a:tableStyleId>
              </a:tblPr>
              <a:tblGrid>
                <a:gridCol w="1533041">
                  <a:extLst>
                    <a:ext uri="{9D8B030D-6E8A-4147-A177-3AD203B41FA5}">
                      <a16:colId xmlns:a16="http://schemas.microsoft.com/office/drawing/2014/main" val="2396501336"/>
                    </a:ext>
                  </a:extLst>
                </a:gridCol>
                <a:gridCol w="7873139">
                  <a:extLst>
                    <a:ext uri="{9D8B030D-6E8A-4147-A177-3AD203B41FA5}">
                      <a16:colId xmlns:a16="http://schemas.microsoft.com/office/drawing/2014/main" val="1856349869"/>
                    </a:ext>
                  </a:extLst>
                </a:gridCol>
              </a:tblGrid>
              <a:tr h="370840">
                <a:tc>
                  <a:txBody>
                    <a:bodyPr/>
                    <a:lstStyle/>
                    <a:p>
                      <a:pPr algn="ctr"/>
                      <a:r>
                        <a:rPr lang="de-DE" dirty="0"/>
                        <a:t>Seitenzahl</a:t>
                      </a:r>
                    </a:p>
                  </a:txBody>
                  <a:tcPr/>
                </a:tc>
                <a:tc>
                  <a:txBody>
                    <a:bodyPr/>
                    <a:lstStyle/>
                    <a:p>
                      <a:r>
                        <a:rPr lang="de-DE" dirty="0"/>
                        <a:t>Inhalt</a:t>
                      </a:r>
                    </a:p>
                  </a:txBody>
                  <a:tcPr/>
                </a:tc>
                <a:extLst>
                  <a:ext uri="{0D108BD9-81ED-4DB2-BD59-A6C34878D82A}">
                    <a16:rowId xmlns:a16="http://schemas.microsoft.com/office/drawing/2014/main" val="1147025466"/>
                  </a:ext>
                </a:extLst>
              </a:tr>
              <a:tr h="370840">
                <a:tc>
                  <a:txBody>
                    <a:bodyPr/>
                    <a:lstStyle/>
                    <a:p>
                      <a:pPr algn="ctr"/>
                      <a:r>
                        <a:rPr lang="de-DE" dirty="0"/>
                        <a:t>4</a:t>
                      </a:r>
                    </a:p>
                  </a:txBody>
                  <a:tcPr/>
                </a:tc>
                <a:tc>
                  <a:txBody>
                    <a:bodyPr/>
                    <a:lstStyle/>
                    <a:p>
                      <a:r>
                        <a:rPr lang="de-DE" dirty="0"/>
                        <a:t>Grundlagen der </a:t>
                      </a:r>
                      <a:r>
                        <a:rPr lang="de-DE" dirty="0" err="1"/>
                        <a:t>Podcastgestaltung</a:t>
                      </a:r>
                      <a:endParaRPr lang="de-DE" dirty="0"/>
                    </a:p>
                  </a:txBody>
                  <a:tcPr/>
                </a:tc>
                <a:extLst>
                  <a:ext uri="{0D108BD9-81ED-4DB2-BD59-A6C34878D82A}">
                    <a16:rowId xmlns:a16="http://schemas.microsoft.com/office/drawing/2014/main" val="4254376087"/>
                  </a:ext>
                </a:extLst>
              </a:tr>
              <a:tr h="370840">
                <a:tc>
                  <a:txBody>
                    <a:bodyPr/>
                    <a:lstStyle/>
                    <a:p>
                      <a:pPr algn="ctr"/>
                      <a:r>
                        <a:rPr lang="de-DE" dirty="0"/>
                        <a:t>8</a:t>
                      </a:r>
                    </a:p>
                  </a:txBody>
                  <a:tcPr/>
                </a:tc>
                <a:tc>
                  <a:txBody>
                    <a:bodyPr/>
                    <a:lstStyle/>
                    <a:p>
                      <a:pPr lvl="0"/>
                      <a:r>
                        <a:rPr lang="de-DE" dirty="0"/>
                        <a:t>Schritt 7: Skriptgestaltung und Vorbereitung</a:t>
                      </a:r>
                    </a:p>
                  </a:txBody>
                  <a:tcPr/>
                </a:tc>
                <a:extLst>
                  <a:ext uri="{0D108BD9-81ED-4DB2-BD59-A6C34878D82A}">
                    <a16:rowId xmlns:a16="http://schemas.microsoft.com/office/drawing/2014/main" val="558853498"/>
                  </a:ext>
                </a:extLst>
              </a:tr>
              <a:tr h="370840">
                <a:tc>
                  <a:txBody>
                    <a:bodyPr/>
                    <a:lstStyle/>
                    <a:p>
                      <a:pPr algn="ctr"/>
                      <a:r>
                        <a:rPr lang="de-DE" dirty="0"/>
                        <a:t>12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Schritt 8: Technische Umsetzung und Aufnahme</a:t>
                      </a:r>
                    </a:p>
                  </a:txBody>
                  <a:tcPr/>
                </a:tc>
                <a:extLst>
                  <a:ext uri="{0D108BD9-81ED-4DB2-BD59-A6C34878D82A}">
                    <a16:rowId xmlns:a16="http://schemas.microsoft.com/office/drawing/2014/main" val="2910873786"/>
                  </a:ext>
                </a:extLst>
              </a:tr>
              <a:tr h="370840">
                <a:tc>
                  <a:txBody>
                    <a:bodyPr/>
                    <a:lstStyle/>
                    <a:p>
                      <a:pPr algn="ctr"/>
                      <a:r>
                        <a:rPr lang="de-DE" dirty="0"/>
                        <a:t>18</a:t>
                      </a:r>
                    </a:p>
                  </a:txBody>
                  <a:tcPr/>
                </a:tc>
                <a:tc>
                  <a:txBody>
                    <a:bodyPr/>
                    <a:lstStyle/>
                    <a:p>
                      <a:pPr lvl="0"/>
                      <a:r>
                        <a:rPr lang="de-DE" dirty="0"/>
                        <a:t>Schritt 9: Postproduktion</a:t>
                      </a:r>
                    </a:p>
                  </a:txBody>
                  <a:tcPr/>
                </a:tc>
                <a:extLst>
                  <a:ext uri="{0D108BD9-81ED-4DB2-BD59-A6C34878D82A}">
                    <a16:rowId xmlns:a16="http://schemas.microsoft.com/office/drawing/2014/main" val="1731750776"/>
                  </a:ext>
                </a:extLst>
              </a:tr>
            </a:tbl>
          </a:graphicData>
        </a:graphic>
      </p:graphicFrame>
      <p:sp>
        <p:nvSpPr>
          <p:cNvPr id="5" name="Foliennummernplatzhalter 4">
            <a:extLst>
              <a:ext uri="{FF2B5EF4-FFF2-40B4-BE49-F238E27FC236}">
                <a16:creationId xmlns:a16="http://schemas.microsoft.com/office/drawing/2014/main" id="{5B67351B-B780-7549-A493-9AF5E26BF0B5}"/>
              </a:ext>
            </a:extLst>
          </p:cNvPr>
          <p:cNvSpPr>
            <a:spLocks noGrp="1"/>
          </p:cNvSpPr>
          <p:nvPr>
            <p:ph type="sldNum" sz="quarter" idx="12"/>
          </p:nvPr>
        </p:nvSpPr>
        <p:spPr/>
        <p:txBody>
          <a:bodyPr/>
          <a:lstStyle/>
          <a:p>
            <a:fld id="{7530094E-58AD-A244-803A-BDCCD64859BE}" type="slidenum">
              <a:rPr lang="de-DE" smtClean="0"/>
              <a:t>2</a:t>
            </a:fld>
            <a:endParaRPr lang="de-DE"/>
          </a:p>
        </p:txBody>
      </p:sp>
      <p:pic>
        <p:nvPicPr>
          <p:cNvPr id="6" name="Grafik 5">
            <a:extLst>
              <a:ext uri="{FF2B5EF4-FFF2-40B4-BE49-F238E27FC236}">
                <a16:creationId xmlns:a16="http://schemas.microsoft.com/office/drawing/2014/main" id="{F73328AB-3155-C742-A59A-15C4019B2B0F}"/>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39354040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638DC22-D75D-5446-9071-C1D673D2361B}"/>
              </a:ext>
            </a:extLst>
          </p:cNvPr>
          <p:cNvSpPr>
            <a:spLocks noGrp="1"/>
          </p:cNvSpPr>
          <p:nvPr>
            <p:ph type="title"/>
          </p:nvPr>
        </p:nvSpPr>
        <p:spPr/>
        <p:txBody>
          <a:bodyPr/>
          <a:lstStyle/>
          <a:p>
            <a:r>
              <a:rPr lang="de-DE" dirty="0"/>
              <a:t>Schritt 9 </a:t>
            </a:r>
            <a:r>
              <a:rPr lang="de-DE" dirty="0">
                <a:solidFill>
                  <a:schemeClr val="accent1">
                    <a:lumMod val="50000"/>
                  </a:schemeClr>
                </a:solidFill>
              </a:rPr>
              <a:t>Tipps und Orientierungen </a:t>
            </a:r>
          </a:p>
        </p:txBody>
      </p:sp>
      <p:sp>
        <p:nvSpPr>
          <p:cNvPr id="3" name="Inhaltsplatzhalter 2">
            <a:extLst>
              <a:ext uri="{FF2B5EF4-FFF2-40B4-BE49-F238E27FC236}">
                <a16:creationId xmlns:a16="http://schemas.microsoft.com/office/drawing/2014/main" id="{D1BE8558-3F01-CF47-9E9A-C7291283BEB0}"/>
              </a:ext>
            </a:extLst>
          </p:cNvPr>
          <p:cNvSpPr>
            <a:spLocks noGrp="1"/>
          </p:cNvSpPr>
          <p:nvPr>
            <p:ph idx="1"/>
          </p:nvPr>
        </p:nvSpPr>
        <p:spPr/>
        <p:txBody>
          <a:bodyPr/>
          <a:lstStyle/>
          <a:p>
            <a:pPr marL="0" indent="0">
              <a:buNone/>
            </a:pPr>
            <a:r>
              <a:rPr lang="de-DE" sz="2400" dirty="0">
                <a:latin typeface="+mj-lt"/>
              </a:rPr>
              <a:t>Beim Sound gibt es </a:t>
            </a:r>
            <a:r>
              <a:rPr lang="de-DE" sz="2400" b="1" dirty="0">
                <a:latin typeface="+mj-lt"/>
              </a:rPr>
              <a:t>viele kreative Lösungswege</a:t>
            </a:r>
            <a:r>
              <a:rPr lang="de-DE" sz="2400" dirty="0">
                <a:latin typeface="+mj-lt"/>
              </a:rPr>
              <a:t>. Folgende allgemeine Tipps können jedoch hilfreich sein:</a:t>
            </a:r>
          </a:p>
          <a:p>
            <a:pPr marL="0" indent="0">
              <a:buNone/>
            </a:pPr>
            <a:endParaRPr lang="de-DE" sz="2400" dirty="0">
              <a:latin typeface="+mj-lt"/>
            </a:endParaRPr>
          </a:p>
          <a:p>
            <a:pPr marL="0" indent="0">
              <a:buNone/>
            </a:pPr>
            <a:r>
              <a:rPr lang="de-DE" sz="2000" i="1" dirty="0">
                <a:latin typeface="+mj-lt"/>
              </a:rPr>
              <a:t>Zum Filter (Equalizer)</a:t>
            </a:r>
          </a:p>
          <a:p>
            <a:r>
              <a:rPr lang="de-DE" sz="2000" b="1" dirty="0">
                <a:latin typeface="+mj-lt"/>
              </a:rPr>
              <a:t>Weniger ist Mehr </a:t>
            </a:r>
          </a:p>
          <a:p>
            <a:r>
              <a:rPr lang="de-DE" sz="2000" dirty="0">
                <a:latin typeface="+mj-lt"/>
              </a:rPr>
              <a:t>Frequenzen unterhalb von ∼ 70 Hz können stark abgesenkt werden</a:t>
            </a:r>
          </a:p>
          <a:p>
            <a:r>
              <a:rPr lang="de-DE" sz="2000" dirty="0">
                <a:latin typeface="+mj-lt"/>
              </a:rPr>
              <a:t>Wissenswertes dazu: </a:t>
            </a:r>
          </a:p>
          <a:p>
            <a:pPr lvl="1"/>
            <a:r>
              <a:rPr lang="en-US" sz="1800" u="sng" dirty="0">
                <a:latin typeface="+mj-lt"/>
                <a:hlinkClick r:id="rId2" tooltip="https://curdt.home.hdm-stuttgart.de/PDF/_Menschliche_Stimme.pdf"/>
              </a:rPr>
              <a:t>https://curdt.home.hdm-stuttgart.de/PDF/_Menschliche_Stimme.pdf</a:t>
            </a:r>
            <a:r>
              <a:rPr lang="en-US" sz="1800" dirty="0">
                <a:latin typeface="+mj-lt"/>
              </a:rPr>
              <a:t> </a:t>
            </a:r>
            <a:r>
              <a:rPr lang="de-DE" sz="1800" dirty="0">
                <a:latin typeface="+mj-lt"/>
              </a:rPr>
              <a:t> </a:t>
            </a:r>
          </a:p>
          <a:p>
            <a:endParaRPr lang="de-DE" sz="2000" dirty="0">
              <a:latin typeface="+mj-lt"/>
            </a:endParaRPr>
          </a:p>
          <a:p>
            <a:pPr marL="0" indent="0">
              <a:buNone/>
            </a:pPr>
            <a:endParaRPr lang="de-DE" dirty="0"/>
          </a:p>
        </p:txBody>
      </p:sp>
      <p:sp>
        <p:nvSpPr>
          <p:cNvPr id="4" name="Foliennummernplatzhalter 3">
            <a:extLst>
              <a:ext uri="{FF2B5EF4-FFF2-40B4-BE49-F238E27FC236}">
                <a16:creationId xmlns:a16="http://schemas.microsoft.com/office/drawing/2014/main" id="{F6CA0669-7B64-C24B-B571-605BC294108B}"/>
              </a:ext>
            </a:extLst>
          </p:cNvPr>
          <p:cNvSpPr>
            <a:spLocks noGrp="1"/>
          </p:cNvSpPr>
          <p:nvPr>
            <p:ph type="sldNum" sz="quarter" idx="12"/>
          </p:nvPr>
        </p:nvSpPr>
        <p:spPr/>
        <p:txBody>
          <a:bodyPr/>
          <a:lstStyle/>
          <a:p>
            <a:fld id="{7530094E-58AD-A244-803A-BDCCD64859BE}" type="slidenum">
              <a:rPr lang="de-DE" smtClean="0"/>
              <a:t>20</a:t>
            </a:fld>
            <a:endParaRPr lang="de-DE"/>
          </a:p>
        </p:txBody>
      </p:sp>
      <p:pic>
        <p:nvPicPr>
          <p:cNvPr id="5" name="Grafik 4">
            <a:extLst>
              <a:ext uri="{FF2B5EF4-FFF2-40B4-BE49-F238E27FC236}">
                <a16:creationId xmlns:a16="http://schemas.microsoft.com/office/drawing/2014/main" id="{EB85D1CC-4909-514F-8557-6F3E1E64D788}"/>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5026604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5B2A572-F6E7-0A4A-94F6-1FB1438B3033}"/>
              </a:ext>
            </a:extLst>
          </p:cNvPr>
          <p:cNvSpPr>
            <a:spLocks noGrp="1"/>
          </p:cNvSpPr>
          <p:nvPr>
            <p:ph type="title"/>
          </p:nvPr>
        </p:nvSpPr>
        <p:spPr/>
        <p:txBody>
          <a:bodyPr/>
          <a:lstStyle/>
          <a:p>
            <a:r>
              <a:rPr lang="de-DE" dirty="0"/>
              <a:t>Schritt 9 </a:t>
            </a:r>
            <a:r>
              <a:rPr lang="de-DE" dirty="0">
                <a:solidFill>
                  <a:schemeClr val="accent1">
                    <a:lumMod val="50000"/>
                  </a:schemeClr>
                </a:solidFill>
              </a:rPr>
              <a:t>Checkliste</a:t>
            </a:r>
          </a:p>
        </p:txBody>
      </p:sp>
      <p:graphicFrame>
        <p:nvGraphicFramePr>
          <p:cNvPr id="5" name="Tabelle 5">
            <a:extLst>
              <a:ext uri="{FF2B5EF4-FFF2-40B4-BE49-F238E27FC236}">
                <a16:creationId xmlns:a16="http://schemas.microsoft.com/office/drawing/2014/main" id="{1E567743-3713-9240-B026-9BC42BFF0AC4}"/>
              </a:ext>
            </a:extLst>
          </p:cNvPr>
          <p:cNvGraphicFramePr>
            <a:graphicFrameLocks noGrp="1"/>
          </p:cNvGraphicFramePr>
          <p:nvPr>
            <p:extLst>
              <p:ext uri="{D42A27DB-BD31-4B8C-83A1-F6EECF244321}">
                <p14:modId xmlns:p14="http://schemas.microsoft.com/office/powerpoint/2010/main" val="2914946094"/>
              </p:ext>
            </p:extLst>
          </p:nvPr>
        </p:nvGraphicFramePr>
        <p:xfrm>
          <a:off x="838200" y="1878874"/>
          <a:ext cx="6480000" cy="3182984"/>
        </p:xfrm>
        <a:graphic>
          <a:graphicData uri="http://schemas.openxmlformats.org/drawingml/2006/table">
            <a:tbl>
              <a:tblPr firstRow="1" bandRow="1">
                <a:tableStyleId>{0505E3EF-67EA-436B-97B2-0124C06EBD24}</a:tableStyleId>
              </a:tblPr>
              <a:tblGrid>
                <a:gridCol w="1440000">
                  <a:extLst>
                    <a:ext uri="{9D8B030D-6E8A-4147-A177-3AD203B41FA5}">
                      <a16:colId xmlns:a16="http://schemas.microsoft.com/office/drawing/2014/main" val="1394908315"/>
                    </a:ext>
                  </a:extLst>
                </a:gridCol>
                <a:gridCol w="1440000">
                  <a:extLst>
                    <a:ext uri="{9D8B030D-6E8A-4147-A177-3AD203B41FA5}">
                      <a16:colId xmlns:a16="http://schemas.microsoft.com/office/drawing/2014/main" val="56914989"/>
                    </a:ext>
                  </a:extLst>
                </a:gridCol>
                <a:gridCol w="3600000">
                  <a:extLst>
                    <a:ext uri="{9D8B030D-6E8A-4147-A177-3AD203B41FA5}">
                      <a16:colId xmlns:a16="http://schemas.microsoft.com/office/drawing/2014/main" val="593289986"/>
                    </a:ext>
                  </a:extLst>
                </a:gridCol>
              </a:tblGrid>
              <a:tr h="936172">
                <a:tc>
                  <a:txBody>
                    <a:bodyPr/>
                    <a:lstStyle/>
                    <a:p>
                      <a:pPr algn="ctr"/>
                      <a:r>
                        <a:rPr lang="de-DE" sz="3200" dirty="0"/>
                        <a:t>7</a:t>
                      </a:r>
                    </a:p>
                  </a:txBody>
                  <a:tcPr anchor="ctr">
                    <a:solidFill>
                      <a:schemeClr val="accent6">
                        <a:lumMod val="20000"/>
                        <a:lumOff val="80000"/>
                      </a:schemeClr>
                    </a:solidFill>
                  </a:tcPr>
                </a:tc>
                <a:tc>
                  <a:txBody>
                    <a:bodyPr/>
                    <a:lstStyle/>
                    <a:p>
                      <a:pPr algn="ctr"/>
                      <a:r>
                        <a:rPr lang="de-DE" sz="3200" dirty="0"/>
                        <a:t>8</a:t>
                      </a:r>
                    </a:p>
                  </a:txBody>
                  <a:tcPr anchor="ctr">
                    <a:solidFill>
                      <a:schemeClr val="accent6">
                        <a:lumMod val="20000"/>
                        <a:lumOff val="80000"/>
                      </a:schemeClr>
                    </a:solidFill>
                  </a:tcPr>
                </a:tc>
                <a:tc>
                  <a:txBody>
                    <a:bodyPr/>
                    <a:lstStyle/>
                    <a:p>
                      <a:pPr algn="ctr"/>
                      <a:r>
                        <a:rPr lang="de-DE" sz="3200" dirty="0"/>
                        <a:t>Schritt 9</a:t>
                      </a:r>
                    </a:p>
                  </a:txBody>
                  <a:tcPr anchor="ctr">
                    <a:solidFill>
                      <a:schemeClr val="bg2">
                        <a:lumMod val="90000"/>
                      </a:schemeClr>
                    </a:solidFill>
                  </a:tcPr>
                </a:tc>
                <a:extLst>
                  <a:ext uri="{0D108BD9-81ED-4DB2-BD59-A6C34878D82A}">
                    <a16:rowId xmlns:a16="http://schemas.microsoft.com/office/drawing/2014/main" val="3282932240"/>
                  </a:ext>
                </a:extLst>
              </a:tr>
              <a:tr h="936172">
                <a:tc>
                  <a:txBody>
                    <a:bodyPr/>
                    <a:lstStyle/>
                    <a:p>
                      <a:pPr algn="ctr"/>
                      <a:endParaRPr lang="de-DE" dirty="0"/>
                    </a:p>
                  </a:txBody>
                  <a:tcPr>
                    <a:solidFill>
                      <a:schemeClr val="accent6">
                        <a:lumMod val="20000"/>
                        <a:lumOff val="80000"/>
                      </a:schemeClr>
                    </a:solidFill>
                  </a:tcPr>
                </a:tc>
                <a:tc>
                  <a:txBody>
                    <a:bodyPr/>
                    <a:lstStyle/>
                    <a:p>
                      <a:pPr algn="ctr"/>
                      <a:endParaRPr lang="de-DE" sz="2000" dirty="0"/>
                    </a:p>
                    <a:p>
                      <a:pPr algn="ctr"/>
                      <a:endParaRPr lang="de-DE" sz="2000" dirty="0"/>
                    </a:p>
                    <a:p>
                      <a:pPr algn="ctr"/>
                      <a:endParaRPr lang="de-DE" sz="2000" dirty="0"/>
                    </a:p>
                    <a:p>
                      <a:pPr algn="ctr"/>
                      <a:endParaRPr lang="de-DE" sz="2000" dirty="0"/>
                    </a:p>
                  </a:txBody>
                  <a:tcPr anchor="ctr">
                    <a:solidFill>
                      <a:schemeClr val="accent6">
                        <a:lumMod val="20000"/>
                        <a:lumOff val="80000"/>
                      </a:schemeClr>
                    </a:solidFill>
                  </a:tcPr>
                </a:tc>
                <a:tc>
                  <a:txBody>
                    <a:bodyPr/>
                    <a:lstStyle/>
                    <a:p>
                      <a:pPr algn="ctr"/>
                      <a:endParaRPr lang="de-DE" sz="2000" i="1" dirty="0"/>
                    </a:p>
                    <a:p>
                      <a:pPr algn="ctr"/>
                      <a:r>
                        <a:rPr lang="de-DE" sz="2000" i="1" dirty="0"/>
                        <a:t>Software ausgewählt und Tonaufnahme nachbereitet </a:t>
                      </a:r>
                    </a:p>
                  </a:txBody>
                  <a:tcPr>
                    <a:solidFill>
                      <a:schemeClr val="bg2">
                        <a:lumMod val="90000"/>
                      </a:schemeClr>
                    </a:solidFill>
                  </a:tcPr>
                </a:tc>
                <a:extLst>
                  <a:ext uri="{0D108BD9-81ED-4DB2-BD59-A6C34878D82A}">
                    <a16:rowId xmlns:a16="http://schemas.microsoft.com/office/drawing/2014/main" val="1067551347"/>
                  </a:ext>
                </a:extLst>
              </a:tr>
              <a:tr h="936172">
                <a:tc>
                  <a:txBody>
                    <a:bodyPr/>
                    <a:lstStyle/>
                    <a:p>
                      <a:pPr algn="ctr"/>
                      <a:r>
                        <a:rPr lang="de-DE" sz="2400" dirty="0"/>
                        <a:t>✔️</a:t>
                      </a:r>
                    </a:p>
                  </a:txBody>
                  <a:tcPr anchor="ctr">
                    <a:solidFill>
                      <a:schemeClr val="accent6">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2400" dirty="0"/>
                        <a:t>✔️</a:t>
                      </a:r>
                    </a:p>
                  </a:txBody>
                  <a:tcPr anchor="ctr">
                    <a:solidFill>
                      <a:schemeClr val="accent6">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5400" dirty="0"/>
                        <a:t>✔️</a:t>
                      </a:r>
                    </a:p>
                  </a:txBody>
                  <a:tcPr anchor="ctr">
                    <a:solidFill>
                      <a:schemeClr val="bg2">
                        <a:lumMod val="90000"/>
                      </a:schemeClr>
                    </a:solidFill>
                  </a:tcPr>
                </a:tc>
                <a:extLst>
                  <a:ext uri="{0D108BD9-81ED-4DB2-BD59-A6C34878D82A}">
                    <a16:rowId xmlns:a16="http://schemas.microsoft.com/office/drawing/2014/main" val="469671406"/>
                  </a:ext>
                </a:extLst>
              </a:tr>
            </a:tbl>
          </a:graphicData>
        </a:graphic>
      </p:graphicFrame>
      <p:pic>
        <p:nvPicPr>
          <p:cNvPr id="4" name="Grafik 3">
            <a:extLst>
              <a:ext uri="{FF2B5EF4-FFF2-40B4-BE49-F238E27FC236}">
                <a16:creationId xmlns:a16="http://schemas.microsoft.com/office/drawing/2014/main" id="{9CAFC4E8-5948-E14A-BBB0-318F07116C46}"/>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15159647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5B2A572-F6E7-0A4A-94F6-1FB1438B3033}"/>
              </a:ext>
            </a:extLst>
          </p:cNvPr>
          <p:cNvSpPr>
            <a:spLocks noGrp="1"/>
          </p:cNvSpPr>
          <p:nvPr>
            <p:ph type="title"/>
          </p:nvPr>
        </p:nvSpPr>
        <p:spPr/>
        <p:txBody>
          <a:bodyPr/>
          <a:lstStyle/>
          <a:p>
            <a:r>
              <a:rPr lang="de-DE" dirty="0"/>
              <a:t>Schritt 9 </a:t>
            </a:r>
            <a:r>
              <a:rPr lang="de-DE" dirty="0">
                <a:solidFill>
                  <a:schemeClr val="accent1">
                    <a:lumMod val="50000"/>
                  </a:schemeClr>
                </a:solidFill>
              </a:rPr>
              <a:t>Checkliste</a:t>
            </a:r>
          </a:p>
        </p:txBody>
      </p:sp>
      <p:graphicFrame>
        <p:nvGraphicFramePr>
          <p:cNvPr id="5" name="Tabelle 5">
            <a:extLst>
              <a:ext uri="{FF2B5EF4-FFF2-40B4-BE49-F238E27FC236}">
                <a16:creationId xmlns:a16="http://schemas.microsoft.com/office/drawing/2014/main" id="{1E567743-3713-9240-B026-9BC42BFF0AC4}"/>
              </a:ext>
            </a:extLst>
          </p:cNvPr>
          <p:cNvGraphicFramePr>
            <a:graphicFrameLocks noGrp="1"/>
          </p:cNvGraphicFramePr>
          <p:nvPr>
            <p:extLst>
              <p:ext uri="{D42A27DB-BD31-4B8C-83A1-F6EECF244321}">
                <p14:modId xmlns:p14="http://schemas.microsoft.com/office/powerpoint/2010/main" val="3513087694"/>
              </p:ext>
            </p:extLst>
          </p:nvPr>
        </p:nvGraphicFramePr>
        <p:xfrm>
          <a:off x="838200" y="1878874"/>
          <a:ext cx="6480000" cy="3182984"/>
        </p:xfrm>
        <a:graphic>
          <a:graphicData uri="http://schemas.openxmlformats.org/drawingml/2006/table">
            <a:tbl>
              <a:tblPr firstRow="1" bandRow="1">
                <a:tableStyleId>{0505E3EF-67EA-436B-97B2-0124C06EBD24}</a:tableStyleId>
              </a:tblPr>
              <a:tblGrid>
                <a:gridCol w="1440000">
                  <a:extLst>
                    <a:ext uri="{9D8B030D-6E8A-4147-A177-3AD203B41FA5}">
                      <a16:colId xmlns:a16="http://schemas.microsoft.com/office/drawing/2014/main" val="1394908315"/>
                    </a:ext>
                  </a:extLst>
                </a:gridCol>
                <a:gridCol w="1440000">
                  <a:extLst>
                    <a:ext uri="{9D8B030D-6E8A-4147-A177-3AD203B41FA5}">
                      <a16:colId xmlns:a16="http://schemas.microsoft.com/office/drawing/2014/main" val="56914989"/>
                    </a:ext>
                  </a:extLst>
                </a:gridCol>
                <a:gridCol w="3600000">
                  <a:extLst>
                    <a:ext uri="{9D8B030D-6E8A-4147-A177-3AD203B41FA5}">
                      <a16:colId xmlns:a16="http://schemas.microsoft.com/office/drawing/2014/main" val="593289986"/>
                    </a:ext>
                  </a:extLst>
                </a:gridCol>
              </a:tblGrid>
              <a:tr h="936172">
                <a:tc>
                  <a:txBody>
                    <a:bodyPr/>
                    <a:lstStyle/>
                    <a:p>
                      <a:pPr algn="ctr"/>
                      <a:r>
                        <a:rPr lang="de-DE" sz="3200" dirty="0"/>
                        <a:t>7</a:t>
                      </a:r>
                    </a:p>
                  </a:txBody>
                  <a:tcPr anchor="ctr">
                    <a:solidFill>
                      <a:schemeClr val="accent6">
                        <a:lumMod val="20000"/>
                        <a:lumOff val="80000"/>
                      </a:schemeClr>
                    </a:solidFill>
                  </a:tcPr>
                </a:tc>
                <a:tc>
                  <a:txBody>
                    <a:bodyPr/>
                    <a:lstStyle/>
                    <a:p>
                      <a:pPr algn="ctr"/>
                      <a:r>
                        <a:rPr lang="de-DE" sz="3200" dirty="0"/>
                        <a:t>8</a:t>
                      </a:r>
                    </a:p>
                  </a:txBody>
                  <a:tcPr anchor="ctr">
                    <a:solidFill>
                      <a:schemeClr val="accent6">
                        <a:lumMod val="20000"/>
                        <a:lumOff val="80000"/>
                      </a:schemeClr>
                    </a:solidFill>
                  </a:tcPr>
                </a:tc>
                <a:tc>
                  <a:txBody>
                    <a:bodyPr/>
                    <a:lstStyle/>
                    <a:p>
                      <a:pPr algn="ctr"/>
                      <a:r>
                        <a:rPr lang="de-DE" sz="3200" dirty="0"/>
                        <a:t>Schritt 9</a:t>
                      </a:r>
                    </a:p>
                  </a:txBody>
                  <a:tcPr anchor="ctr">
                    <a:solidFill>
                      <a:schemeClr val="accent6">
                        <a:lumMod val="20000"/>
                        <a:lumOff val="80000"/>
                      </a:schemeClr>
                    </a:solidFill>
                  </a:tcPr>
                </a:tc>
                <a:extLst>
                  <a:ext uri="{0D108BD9-81ED-4DB2-BD59-A6C34878D82A}">
                    <a16:rowId xmlns:a16="http://schemas.microsoft.com/office/drawing/2014/main" val="3282932240"/>
                  </a:ext>
                </a:extLst>
              </a:tr>
              <a:tr h="936172">
                <a:tc>
                  <a:txBody>
                    <a:bodyPr/>
                    <a:lstStyle/>
                    <a:p>
                      <a:pPr algn="ctr"/>
                      <a:endParaRPr lang="de-DE" dirty="0"/>
                    </a:p>
                  </a:txBody>
                  <a:tcPr>
                    <a:solidFill>
                      <a:schemeClr val="accent6">
                        <a:lumMod val="20000"/>
                        <a:lumOff val="80000"/>
                      </a:schemeClr>
                    </a:solidFill>
                  </a:tcPr>
                </a:tc>
                <a:tc>
                  <a:txBody>
                    <a:bodyPr/>
                    <a:lstStyle/>
                    <a:p>
                      <a:pPr algn="ctr"/>
                      <a:endParaRPr lang="de-DE" sz="2000" dirty="0"/>
                    </a:p>
                    <a:p>
                      <a:pPr algn="ctr"/>
                      <a:endParaRPr lang="de-DE" sz="2000" dirty="0"/>
                    </a:p>
                    <a:p>
                      <a:pPr algn="ctr"/>
                      <a:endParaRPr lang="de-DE" sz="2000" dirty="0"/>
                    </a:p>
                    <a:p>
                      <a:pPr algn="ctr"/>
                      <a:endParaRPr lang="de-DE" sz="2000" dirty="0"/>
                    </a:p>
                  </a:txBody>
                  <a:tcPr anchor="ctr">
                    <a:solidFill>
                      <a:schemeClr val="accent6">
                        <a:lumMod val="20000"/>
                        <a:lumOff val="80000"/>
                      </a:schemeClr>
                    </a:solidFill>
                  </a:tcPr>
                </a:tc>
                <a:tc>
                  <a:txBody>
                    <a:bodyPr/>
                    <a:lstStyle/>
                    <a:p>
                      <a:pPr algn="ctr"/>
                      <a:endParaRPr lang="de-DE" sz="2000" i="1" dirty="0"/>
                    </a:p>
                    <a:p>
                      <a:pPr algn="ctr"/>
                      <a:r>
                        <a:rPr lang="de-DE" sz="2000" i="1" dirty="0"/>
                        <a:t>Eigenen Lernpodcast produziert!! </a:t>
                      </a:r>
                    </a:p>
                    <a:p>
                      <a:pPr algn="ctr"/>
                      <a:endParaRPr lang="de-DE" sz="2000" i="1" dirty="0"/>
                    </a:p>
                    <a:p>
                      <a:pPr algn="ctr"/>
                      <a:endParaRPr lang="de-DE" sz="2000" i="1" dirty="0"/>
                    </a:p>
                  </a:txBody>
                  <a:tcPr>
                    <a:solidFill>
                      <a:schemeClr val="accent6">
                        <a:lumMod val="20000"/>
                        <a:lumOff val="80000"/>
                      </a:schemeClr>
                    </a:solidFill>
                  </a:tcPr>
                </a:tc>
                <a:extLst>
                  <a:ext uri="{0D108BD9-81ED-4DB2-BD59-A6C34878D82A}">
                    <a16:rowId xmlns:a16="http://schemas.microsoft.com/office/drawing/2014/main" val="1067551347"/>
                  </a:ext>
                </a:extLst>
              </a:tr>
              <a:tr h="936172">
                <a:tc>
                  <a:txBody>
                    <a:bodyPr/>
                    <a:lstStyle/>
                    <a:p>
                      <a:pPr algn="ctr"/>
                      <a:r>
                        <a:rPr lang="de-DE" sz="2400" dirty="0"/>
                        <a:t>✔️</a:t>
                      </a:r>
                    </a:p>
                  </a:txBody>
                  <a:tcPr anchor="ctr">
                    <a:solidFill>
                      <a:schemeClr val="accent6">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2400" dirty="0"/>
                        <a:t>✔️</a:t>
                      </a:r>
                    </a:p>
                  </a:txBody>
                  <a:tcPr anchor="ctr">
                    <a:solidFill>
                      <a:schemeClr val="accent6">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5400" dirty="0"/>
                        <a:t>🎉✔️</a:t>
                      </a:r>
                    </a:p>
                  </a:txBody>
                  <a:tcPr anchor="ctr">
                    <a:solidFill>
                      <a:schemeClr val="accent6">
                        <a:lumMod val="20000"/>
                        <a:lumOff val="80000"/>
                      </a:schemeClr>
                    </a:solidFill>
                  </a:tcPr>
                </a:tc>
                <a:extLst>
                  <a:ext uri="{0D108BD9-81ED-4DB2-BD59-A6C34878D82A}">
                    <a16:rowId xmlns:a16="http://schemas.microsoft.com/office/drawing/2014/main" val="469671406"/>
                  </a:ext>
                </a:extLst>
              </a:tr>
            </a:tbl>
          </a:graphicData>
        </a:graphic>
      </p:graphicFrame>
      <p:pic>
        <p:nvPicPr>
          <p:cNvPr id="4" name="Grafik 3">
            <a:extLst>
              <a:ext uri="{FF2B5EF4-FFF2-40B4-BE49-F238E27FC236}">
                <a16:creationId xmlns:a16="http://schemas.microsoft.com/office/drawing/2014/main" id="{D50C8A76-0D46-394A-8DB6-1337197E588F}"/>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15072436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2B311E-B603-054A-BB56-08251C8BB8B2}"/>
              </a:ext>
            </a:extLst>
          </p:cNvPr>
          <p:cNvSpPr>
            <a:spLocks noGrp="1"/>
          </p:cNvSpPr>
          <p:nvPr>
            <p:ph type="title"/>
          </p:nvPr>
        </p:nvSpPr>
        <p:spPr/>
        <p:txBody>
          <a:bodyPr/>
          <a:lstStyle/>
          <a:p>
            <a:r>
              <a:rPr lang="de-DE" dirty="0"/>
              <a:t>Grundlagen der </a:t>
            </a:r>
            <a:r>
              <a:rPr lang="de-DE" dirty="0" err="1"/>
              <a:t>Podcastgestaltung</a:t>
            </a:r>
            <a:endParaRPr lang="de-DE" dirty="0"/>
          </a:p>
        </p:txBody>
      </p:sp>
      <p:sp>
        <p:nvSpPr>
          <p:cNvPr id="3" name="Inhaltsplatzhalter 2">
            <a:extLst>
              <a:ext uri="{FF2B5EF4-FFF2-40B4-BE49-F238E27FC236}">
                <a16:creationId xmlns:a16="http://schemas.microsoft.com/office/drawing/2014/main" id="{C29B4F38-B527-2E4B-82F0-1A58EB5D14FB}"/>
              </a:ext>
            </a:extLst>
          </p:cNvPr>
          <p:cNvSpPr>
            <a:spLocks noGrp="1"/>
          </p:cNvSpPr>
          <p:nvPr>
            <p:ph idx="1"/>
          </p:nvPr>
        </p:nvSpPr>
        <p:spPr/>
        <p:txBody>
          <a:bodyPr>
            <a:normAutofit/>
          </a:bodyPr>
          <a:lstStyle/>
          <a:p>
            <a:pPr marL="0" indent="0">
              <a:buNone/>
            </a:pPr>
            <a:r>
              <a:rPr lang="de-DE" sz="2400" dirty="0">
                <a:latin typeface="+mj-lt"/>
              </a:rPr>
              <a:t>Bei der ersten Gestaltung eines Podcasts kann es auch bei der Produktion hilfreich sein, einer Struktur zu folgen. </a:t>
            </a:r>
          </a:p>
          <a:p>
            <a:pPr marL="0" indent="0">
              <a:buNone/>
            </a:pPr>
            <a:endParaRPr lang="de-DE" sz="2400" dirty="0">
              <a:latin typeface="+mj-lt"/>
            </a:endParaRPr>
          </a:p>
          <a:p>
            <a:pPr marL="0" indent="0">
              <a:buNone/>
            </a:pPr>
            <a:r>
              <a:rPr lang="de-DE" sz="2400" dirty="0">
                <a:latin typeface="+mj-lt"/>
              </a:rPr>
              <a:t>Grundsätzlich kann man die Gestaltung eines Podcasts in drei Phasen aufteilen: </a:t>
            </a:r>
          </a:p>
          <a:p>
            <a:pPr lvl="1"/>
            <a:r>
              <a:rPr lang="de-DE" dirty="0">
                <a:latin typeface="+mj-lt"/>
              </a:rPr>
              <a:t>Konzeption</a:t>
            </a:r>
          </a:p>
          <a:p>
            <a:pPr lvl="1"/>
            <a:r>
              <a:rPr lang="de-DE" b="1" dirty="0">
                <a:latin typeface="+mj-lt"/>
              </a:rPr>
              <a:t>Produktion </a:t>
            </a:r>
          </a:p>
          <a:p>
            <a:pPr lvl="1"/>
            <a:r>
              <a:rPr lang="de-DE" b="1" dirty="0">
                <a:latin typeface="+mj-lt"/>
              </a:rPr>
              <a:t>Postproduktion</a:t>
            </a:r>
          </a:p>
        </p:txBody>
      </p:sp>
      <p:sp>
        <p:nvSpPr>
          <p:cNvPr id="4" name="Foliennummernplatzhalter 3">
            <a:extLst>
              <a:ext uri="{FF2B5EF4-FFF2-40B4-BE49-F238E27FC236}">
                <a16:creationId xmlns:a16="http://schemas.microsoft.com/office/drawing/2014/main" id="{155F6C18-2ABB-2A41-8F81-81B7B3EC349C}"/>
              </a:ext>
            </a:extLst>
          </p:cNvPr>
          <p:cNvSpPr>
            <a:spLocks noGrp="1"/>
          </p:cNvSpPr>
          <p:nvPr>
            <p:ph type="sldNum" sz="quarter" idx="12"/>
          </p:nvPr>
        </p:nvSpPr>
        <p:spPr/>
        <p:txBody>
          <a:bodyPr/>
          <a:lstStyle/>
          <a:p>
            <a:fld id="{7530094E-58AD-A244-803A-BDCCD64859BE}" type="slidenum">
              <a:rPr lang="de-DE" smtClean="0"/>
              <a:t>3</a:t>
            </a:fld>
            <a:endParaRPr lang="de-DE"/>
          </a:p>
        </p:txBody>
      </p:sp>
      <p:pic>
        <p:nvPicPr>
          <p:cNvPr id="5" name="Grafik 4">
            <a:extLst>
              <a:ext uri="{FF2B5EF4-FFF2-40B4-BE49-F238E27FC236}">
                <a16:creationId xmlns:a16="http://schemas.microsoft.com/office/drawing/2014/main" id="{7B2544BB-3FF7-2D47-984A-75E9F327CE95}"/>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7842886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2B311E-B603-054A-BB56-08251C8BB8B2}"/>
              </a:ext>
            </a:extLst>
          </p:cNvPr>
          <p:cNvSpPr>
            <a:spLocks noGrp="1"/>
          </p:cNvSpPr>
          <p:nvPr>
            <p:ph type="title"/>
          </p:nvPr>
        </p:nvSpPr>
        <p:spPr/>
        <p:txBody>
          <a:bodyPr/>
          <a:lstStyle/>
          <a:p>
            <a:r>
              <a:rPr lang="de-DE" dirty="0"/>
              <a:t>Grundlagen </a:t>
            </a:r>
            <a:r>
              <a:rPr lang="de-DE" dirty="0">
                <a:solidFill>
                  <a:schemeClr val="accent1">
                    <a:lumMod val="50000"/>
                  </a:schemeClr>
                </a:solidFill>
              </a:rPr>
              <a:t>Konzeption</a:t>
            </a:r>
          </a:p>
        </p:txBody>
      </p:sp>
      <p:sp>
        <p:nvSpPr>
          <p:cNvPr id="3" name="Inhaltsplatzhalter 2">
            <a:extLst>
              <a:ext uri="{FF2B5EF4-FFF2-40B4-BE49-F238E27FC236}">
                <a16:creationId xmlns:a16="http://schemas.microsoft.com/office/drawing/2014/main" id="{C29B4F38-B527-2E4B-82F0-1A58EB5D14FB}"/>
              </a:ext>
            </a:extLst>
          </p:cNvPr>
          <p:cNvSpPr>
            <a:spLocks noGrp="1"/>
          </p:cNvSpPr>
          <p:nvPr>
            <p:ph idx="1"/>
          </p:nvPr>
        </p:nvSpPr>
        <p:spPr/>
        <p:txBody>
          <a:bodyPr>
            <a:normAutofit/>
          </a:bodyPr>
          <a:lstStyle/>
          <a:p>
            <a:pPr marL="0" indent="0" algn="just">
              <a:buNone/>
            </a:pPr>
            <a:r>
              <a:rPr lang="de-DE" sz="2400" dirty="0">
                <a:latin typeface="+mj-lt"/>
              </a:rPr>
              <a:t>Die Gestaltung eines Konzeptes für euren Podcast habt ihr bereits größtenteils in den Schritten 1-6 vorgenommen. Ihr könnt eure Ideen noch einmal an folgenden drei Fragen vertiefen, überprüfen und weiterdenken: </a:t>
            </a:r>
          </a:p>
          <a:p>
            <a:pPr marL="0" indent="0">
              <a:buNone/>
            </a:pPr>
            <a:endParaRPr lang="de-DE" sz="2400" b="1" dirty="0">
              <a:latin typeface="+mj-lt"/>
            </a:endParaRPr>
          </a:p>
          <a:p>
            <a:pPr marL="0" indent="0" algn="ctr">
              <a:buNone/>
            </a:pPr>
            <a:r>
              <a:rPr lang="de-DE" sz="2400" b="1" dirty="0">
                <a:latin typeface="+mj-lt"/>
              </a:rPr>
              <a:t>Was wollt ihr mit eurem Podcast kommunizieren? </a:t>
            </a:r>
          </a:p>
          <a:p>
            <a:pPr marL="0" indent="0" algn="ctr">
              <a:buNone/>
            </a:pPr>
            <a:r>
              <a:rPr lang="de-DE" sz="2400" b="1" dirty="0">
                <a:latin typeface="+mj-lt"/>
              </a:rPr>
              <a:t>An wen wollt ihr die Inhalte eures Podcast kommunizieren? </a:t>
            </a:r>
          </a:p>
          <a:p>
            <a:pPr marL="0" indent="0" algn="ctr">
              <a:buNone/>
            </a:pPr>
            <a:r>
              <a:rPr lang="de-DE" sz="2400" b="1" dirty="0">
                <a:latin typeface="+mj-lt"/>
              </a:rPr>
              <a:t>Wie muss der Inhalt für diese Zielgruppe aufbereitet werden? </a:t>
            </a:r>
          </a:p>
        </p:txBody>
      </p:sp>
      <p:sp>
        <p:nvSpPr>
          <p:cNvPr id="4" name="Foliennummernplatzhalter 3">
            <a:extLst>
              <a:ext uri="{FF2B5EF4-FFF2-40B4-BE49-F238E27FC236}">
                <a16:creationId xmlns:a16="http://schemas.microsoft.com/office/drawing/2014/main" id="{155F6C18-2ABB-2A41-8F81-81B7B3EC349C}"/>
              </a:ext>
            </a:extLst>
          </p:cNvPr>
          <p:cNvSpPr>
            <a:spLocks noGrp="1"/>
          </p:cNvSpPr>
          <p:nvPr>
            <p:ph type="sldNum" sz="quarter" idx="12"/>
          </p:nvPr>
        </p:nvSpPr>
        <p:spPr/>
        <p:txBody>
          <a:bodyPr/>
          <a:lstStyle/>
          <a:p>
            <a:fld id="{7530094E-58AD-A244-803A-BDCCD64859BE}" type="slidenum">
              <a:rPr lang="de-DE" smtClean="0"/>
              <a:t>4</a:t>
            </a:fld>
            <a:endParaRPr lang="de-DE" dirty="0"/>
          </a:p>
        </p:txBody>
      </p:sp>
      <p:pic>
        <p:nvPicPr>
          <p:cNvPr id="5" name="Grafik 4">
            <a:extLst>
              <a:ext uri="{FF2B5EF4-FFF2-40B4-BE49-F238E27FC236}">
                <a16:creationId xmlns:a16="http://schemas.microsoft.com/office/drawing/2014/main" id="{58F6870C-E99B-0744-8E2B-36CDCA36B22D}"/>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27122291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2B311E-B603-054A-BB56-08251C8BB8B2}"/>
              </a:ext>
            </a:extLst>
          </p:cNvPr>
          <p:cNvSpPr>
            <a:spLocks noGrp="1"/>
          </p:cNvSpPr>
          <p:nvPr>
            <p:ph type="title"/>
          </p:nvPr>
        </p:nvSpPr>
        <p:spPr/>
        <p:txBody>
          <a:bodyPr/>
          <a:lstStyle/>
          <a:p>
            <a:r>
              <a:rPr lang="de-DE" dirty="0"/>
              <a:t>Grundlagen </a:t>
            </a:r>
            <a:r>
              <a:rPr lang="de-DE" dirty="0">
                <a:solidFill>
                  <a:schemeClr val="accent1">
                    <a:lumMod val="50000"/>
                  </a:schemeClr>
                </a:solidFill>
              </a:rPr>
              <a:t>Tipps und Orientierungen</a:t>
            </a:r>
          </a:p>
        </p:txBody>
      </p:sp>
      <p:sp>
        <p:nvSpPr>
          <p:cNvPr id="3" name="Inhaltsplatzhalter 2">
            <a:extLst>
              <a:ext uri="{FF2B5EF4-FFF2-40B4-BE49-F238E27FC236}">
                <a16:creationId xmlns:a16="http://schemas.microsoft.com/office/drawing/2014/main" id="{C29B4F38-B527-2E4B-82F0-1A58EB5D14FB}"/>
              </a:ext>
            </a:extLst>
          </p:cNvPr>
          <p:cNvSpPr>
            <a:spLocks noGrp="1"/>
          </p:cNvSpPr>
          <p:nvPr>
            <p:ph idx="1"/>
          </p:nvPr>
        </p:nvSpPr>
        <p:spPr/>
        <p:txBody>
          <a:bodyPr>
            <a:normAutofit/>
          </a:bodyPr>
          <a:lstStyle/>
          <a:p>
            <a:pPr marL="0" indent="0">
              <a:buNone/>
            </a:pPr>
            <a:r>
              <a:rPr lang="de-DE" sz="2400" dirty="0">
                <a:latin typeface="+mj-lt"/>
              </a:rPr>
              <a:t>Zwei grundsätzliche Tipps bei der Gestaltung von Podcasts sind hilfreich: </a:t>
            </a:r>
          </a:p>
          <a:p>
            <a:pPr marL="0" indent="0">
              <a:buNone/>
            </a:pPr>
            <a:endParaRPr lang="de-DE" sz="2400" dirty="0">
              <a:latin typeface="+mj-lt"/>
            </a:endParaRPr>
          </a:p>
          <a:p>
            <a:pPr marL="457200" indent="-457200">
              <a:buAutoNum type="arabicParenBoth"/>
            </a:pPr>
            <a:r>
              <a:rPr lang="de-DE" sz="2400" b="1" dirty="0">
                <a:latin typeface="+mj-lt"/>
              </a:rPr>
              <a:t>Ohne gutes Konzept hilft auch eine gute Produktion nicht, mit gutem Konzept aber schon. </a:t>
            </a:r>
          </a:p>
          <a:p>
            <a:pPr marL="457200" indent="-457200">
              <a:buAutoNum type="arabicParenBoth"/>
            </a:pPr>
            <a:r>
              <a:rPr lang="de-DE" sz="2400" b="1" dirty="0">
                <a:latin typeface="+mj-lt"/>
              </a:rPr>
              <a:t>Man kann immer weniger im Schnitt / der Nachproduktion retten, als man denkt. </a:t>
            </a:r>
          </a:p>
          <a:p>
            <a:pPr marL="457200" indent="-457200">
              <a:buAutoNum type="arabicParenBoth"/>
            </a:pPr>
            <a:endParaRPr lang="de-DE" sz="2400" dirty="0"/>
          </a:p>
          <a:p>
            <a:pPr marL="0" indent="0">
              <a:buNone/>
            </a:pPr>
            <a:endParaRPr lang="de-DE" sz="2400" dirty="0"/>
          </a:p>
        </p:txBody>
      </p:sp>
      <p:sp>
        <p:nvSpPr>
          <p:cNvPr id="4" name="Foliennummernplatzhalter 3">
            <a:extLst>
              <a:ext uri="{FF2B5EF4-FFF2-40B4-BE49-F238E27FC236}">
                <a16:creationId xmlns:a16="http://schemas.microsoft.com/office/drawing/2014/main" id="{155F6C18-2ABB-2A41-8F81-81B7B3EC349C}"/>
              </a:ext>
            </a:extLst>
          </p:cNvPr>
          <p:cNvSpPr>
            <a:spLocks noGrp="1"/>
          </p:cNvSpPr>
          <p:nvPr>
            <p:ph type="sldNum" sz="quarter" idx="12"/>
          </p:nvPr>
        </p:nvSpPr>
        <p:spPr/>
        <p:txBody>
          <a:bodyPr/>
          <a:lstStyle/>
          <a:p>
            <a:fld id="{7530094E-58AD-A244-803A-BDCCD64859BE}" type="slidenum">
              <a:rPr lang="de-DE" smtClean="0"/>
              <a:t>5</a:t>
            </a:fld>
            <a:endParaRPr lang="de-DE"/>
          </a:p>
        </p:txBody>
      </p:sp>
      <p:pic>
        <p:nvPicPr>
          <p:cNvPr id="5" name="Grafik 4">
            <a:extLst>
              <a:ext uri="{FF2B5EF4-FFF2-40B4-BE49-F238E27FC236}">
                <a16:creationId xmlns:a16="http://schemas.microsoft.com/office/drawing/2014/main" id="{CAFA2A75-1711-4A47-8FD8-C24943C48F0B}"/>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29021393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2B311E-B603-054A-BB56-08251C8BB8B2}"/>
              </a:ext>
            </a:extLst>
          </p:cNvPr>
          <p:cNvSpPr>
            <a:spLocks noGrp="1"/>
          </p:cNvSpPr>
          <p:nvPr>
            <p:ph type="title"/>
          </p:nvPr>
        </p:nvSpPr>
        <p:spPr/>
        <p:txBody>
          <a:bodyPr/>
          <a:lstStyle/>
          <a:p>
            <a:r>
              <a:rPr lang="de-DE" dirty="0"/>
              <a:t>Grundlagen </a:t>
            </a:r>
            <a:r>
              <a:rPr lang="de-DE" dirty="0">
                <a:solidFill>
                  <a:schemeClr val="accent1">
                    <a:lumMod val="50000"/>
                  </a:schemeClr>
                </a:solidFill>
              </a:rPr>
              <a:t>Tipps und Orientierungen</a:t>
            </a:r>
          </a:p>
        </p:txBody>
      </p:sp>
      <p:sp>
        <p:nvSpPr>
          <p:cNvPr id="3" name="Inhaltsplatzhalter 2">
            <a:extLst>
              <a:ext uri="{FF2B5EF4-FFF2-40B4-BE49-F238E27FC236}">
                <a16:creationId xmlns:a16="http://schemas.microsoft.com/office/drawing/2014/main" id="{C29B4F38-B527-2E4B-82F0-1A58EB5D14FB}"/>
              </a:ext>
            </a:extLst>
          </p:cNvPr>
          <p:cNvSpPr>
            <a:spLocks noGrp="1"/>
          </p:cNvSpPr>
          <p:nvPr>
            <p:ph idx="1"/>
          </p:nvPr>
        </p:nvSpPr>
        <p:spPr>
          <a:xfrm>
            <a:off x="838200" y="1825625"/>
            <a:ext cx="10515600" cy="4667250"/>
          </a:xfrm>
        </p:spPr>
        <p:txBody>
          <a:bodyPr>
            <a:normAutofit/>
          </a:bodyPr>
          <a:lstStyle/>
          <a:p>
            <a:pPr marL="0" indent="0" algn="just">
              <a:buNone/>
            </a:pPr>
            <a:r>
              <a:rPr lang="de-DE" sz="2400" dirty="0">
                <a:latin typeface="+mj-lt"/>
              </a:rPr>
              <a:t>Was lässt sich noch beachten, wenn man ein Konzept entwirft? Grundsätzlich sind Podcasts eher ein „flüchtiges“ Medium und werden eher „nebenbei“ gehört. Deshalb ... </a:t>
            </a:r>
          </a:p>
          <a:p>
            <a:pPr marL="0" indent="0">
              <a:buNone/>
            </a:pPr>
            <a:endParaRPr lang="de-DE" sz="2400" dirty="0">
              <a:latin typeface="+mj-lt"/>
            </a:endParaRPr>
          </a:p>
          <a:p>
            <a:pPr marL="457200" indent="-457200">
              <a:buAutoNum type="arabicParenBoth"/>
            </a:pPr>
            <a:r>
              <a:rPr lang="de-DE" sz="2400" b="1" dirty="0">
                <a:latin typeface="+mj-lt"/>
              </a:rPr>
              <a:t>Beachten, dass das wiederholte Anhören von Passagen nicht so einfach ist </a:t>
            </a:r>
          </a:p>
          <a:p>
            <a:pPr marL="457200" indent="-457200">
              <a:buAutoNum type="arabicParenBoth"/>
            </a:pPr>
            <a:r>
              <a:rPr lang="de-DE" sz="2400" b="1" dirty="0">
                <a:latin typeface="+mj-lt"/>
              </a:rPr>
              <a:t>Klare Sprache und nicht zu komplizierte Satzkonstruktionen verwenden</a:t>
            </a:r>
          </a:p>
          <a:p>
            <a:pPr marL="457200" indent="-457200">
              <a:buAutoNum type="arabicParenBoth"/>
            </a:pPr>
            <a:r>
              <a:rPr lang="de-DE" sz="2400" b="1" dirty="0">
                <a:latin typeface="+mj-lt"/>
              </a:rPr>
              <a:t>Wichtiges wiederholt zusammenfassen</a:t>
            </a:r>
          </a:p>
          <a:p>
            <a:pPr marL="457200" indent="-457200" algn="just">
              <a:buAutoNum type="arabicParenBoth"/>
            </a:pPr>
            <a:endParaRPr lang="de-DE" sz="2400" b="1" dirty="0">
              <a:latin typeface="+mj-lt"/>
            </a:endParaRPr>
          </a:p>
          <a:p>
            <a:pPr marL="0" indent="0" algn="just">
              <a:buNone/>
            </a:pPr>
            <a:r>
              <a:rPr lang="de-DE" sz="2400" dirty="0">
                <a:latin typeface="+mj-lt"/>
              </a:rPr>
              <a:t>Nutzt das Medium deshalb eher, um Interesse zu wecken und grundlegende Inhalte zu vermitteln. Eine vertiefte fachliche Auseinandersetzung könnt ihr darauf aufbauend in eurem </a:t>
            </a:r>
            <a:r>
              <a:rPr lang="de-DE" sz="2400" i="1" dirty="0">
                <a:latin typeface="+mj-lt"/>
              </a:rPr>
              <a:t>Ausblick</a:t>
            </a:r>
            <a:r>
              <a:rPr lang="de-DE" sz="2400" dirty="0">
                <a:latin typeface="+mj-lt"/>
              </a:rPr>
              <a:t> anregen. </a:t>
            </a:r>
          </a:p>
        </p:txBody>
      </p:sp>
      <p:sp>
        <p:nvSpPr>
          <p:cNvPr id="4" name="Foliennummernplatzhalter 3">
            <a:extLst>
              <a:ext uri="{FF2B5EF4-FFF2-40B4-BE49-F238E27FC236}">
                <a16:creationId xmlns:a16="http://schemas.microsoft.com/office/drawing/2014/main" id="{155F6C18-2ABB-2A41-8F81-81B7B3EC349C}"/>
              </a:ext>
            </a:extLst>
          </p:cNvPr>
          <p:cNvSpPr>
            <a:spLocks noGrp="1"/>
          </p:cNvSpPr>
          <p:nvPr>
            <p:ph type="sldNum" sz="quarter" idx="12"/>
          </p:nvPr>
        </p:nvSpPr>
        <p:spPr/>
        <p:txBody>
          <a:bodyPr/>
          <a:lstStyle/>
          <a:p>
            <a:fld id="{7530094E-58AD-A244-803A-BDCCD64859BE}" type="slidenum">
              <a:rPr lang="de-DE" smtClean="0"/>
              <a:t>6</a:t>
            </a:fld>
            <a:endParaRPr lang="de-DE"/>
          </a:p>
        </p:txBody>
      </p:sp>
      <p:pic>
        <p:nvPicPr>
          <p:cNvPr id="5" name="Grafik 4">
            <a:extLst>
              <a:ext uri="{FF2B5EF4-FFF2-40B4-BE49-F238E27FC236}">
                <a16:creationId xmlns:a16="http://schemas.microsoft.com/office/drawing/2014/main" id="{30B74B33-4E27-CE4A-B603-F155886A7DA2}"/>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20289228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874BBE-E4FB-AA4C-8697-FE8F80D9B0C8}"/>
              </a:ext>
            </a:extLst>
          </p:cNvPr>
          <p:cNvSpPr>
            <a:spLocks noGrp="1"/>
          </p:cNvSpPr>
          <p:nvPr>
            <p:ph type="title"/>
          </p:nvPr>
        </p:nvSpPr>
        <p:spPr/>
        <p:txBody>
          <a:bodyPr/>
          <a:lstStyle/>
          <a:p>
            <a:r>
              <a:rPr lang="de-DE" dirty="0"/>
              <a:t>Schritt 7 </a:t>
            </a:r>
            <a:r>
              <a:rPr lang="de-DE" dirty="0">
                <a:solidFill>
                  <a:schemeClr val="accent1">
                    <a:lumMod val="50000"/>
                  </a:schemeClr>
                </a:solidFill>
              </a:rPr>
              <a:t>Skriptgestaltung</a:t>
            </a:r>
          </a:p>
        </p:txBody>
      </p:sp>
      <p:sp>
        <p:nvSpPr>
          <p:cNvPr id="3" name="Inhaltsplatzhalter 2">
            <a:extLst>
              <a:ext uri="{FF2B5EF4-FFF2-40B4-BE49-F238E27FC236}">
                <a16:creationId xmlns:a16="http://schemas.microsoft.com/office/drawing/2014/main" id="{4173734C-5A93-8245-B2C6-C731C0BAF0EF}"/>
              </a:ext>
            </a:extLst>
          </p:cNvPr>
          <p:cNvSpPr>
            <a:spLocks noGrp="1"/>
          </p:cNvSpPr>
          <p:nvPr>
            <p:ph idx="1"/>
          </p:nvPr>
        </p:nvSpPr>
        <p:spPr/>
        <p:txBody>
          <a:bodyPr>
            <a:normAutofit/>
          </a:bodyPr>
          <a:lstStyle/>
          <a:p>
            <a:pPr marL="0" indent="0" algn="just">
              <a:buNone/>
            </a:pPr>
            <a:r>
              <a:rPr lang="de-DE" sz="2400" dirty="0">
                <a:latin typeface="+mj-lt"/>
              </a:rPr>
              <a:t>Die zweite Phase (Produktion) lässt sich unterteilen in die Vorbereitung und die Aufnahme. Bei der Vorbereitung ist es hilfreich, ein Skript zur Umsetzung zu gestalten. Ihr könnt dabei unterschiedlich detailliert vorgehen: </a:t>
            </a:r>
          </a:p>
          <a:p>
            <a:pPr marL="0" indent="0" algn="just">
              <a:buNone/>
            </a:pPr>
            <a:endParaRPr lang="de-DE" sz="2400" b="1" dirty="0">
              <a:latin typeface="+mj-lt"/>
            </a:endParaRPr>
          </a:p>
          <a:p>
            <a:pPr algn="just"/>
            <a:r>
              <a:rPr lang="de-DE" sz="2400" b="1" dirty="0">
                <a:latin typeface="+mj-lt"/>
              </a:rPr>
              <a:t>Drehbuchartiges Skript </a:t>
            </a:r>
          </a:p>
          <a:p>
            <a:pPr marL="457200" lvl="1" indent="0" algn="just">
              <a:buNone/>
            </a:pPr>
            <a:r>
              <a:rPr lang="de-DE" dirty="0">
                <a:latin typeface="+mj-lt"/>
                <a:sym typeface="Wingdings" pitchFamily="2" charset="2"/>
              </a:rPr>
              <a:t>⇨ alles sehr detailliert beschreiben </a:t>
            </a:r>
          </a:p>
          <a:p>
            <a:pPr marL="457200" lvl="1" indent="0" algn="just">
              <a:buNone/>
            </a:pPr>
            <a:endParaRPr lang="de-DE" b="1" dirty="0">
              <a:latin typeface="+mj-lt"/>
              <a:sym typeface="Wingdings" pitchFamily="2" charset="2"/>
            </a:endParaRPr>
          </a:p>
          <a:p>
            <a:pPr algn="just"/>
            <a:r>
              <a:rPr lang="de-DE" sz="2400" b="1" dirty="0">
                <a:latin typeface="+mj-lt"/>
                <a:sym typeface="Wingdings" pitchFamily="2" charset="2"/>
              </a:rPr>
              <a:t>Strukturgebendes Skript </a:t>
            </a:r>
          </a:p>
          <a:p>
            <a:pPr marL="457200" lvl="1" indent="0" algn="just">
              <a:buNone/>
            </a:pPr>
            <a:r>
              <a:rPr lang="de-DE" sz="2000" dirty="0">
                <a:sym typeface="Wingdings" pitchFamily="2" charset="2"/>
              </a:rPr>
              <a:t>⇨</a:t>
            </a:r>
            <a:r>
              <a:rPr lang="de-DE" dirty="0">
                <a:latin typeface="+mj-lt"/>
                <a:sym typeface="Wingdings" pitchFamily="2" charset="2"/>
              </a:rPr>
              <a:t> eher stichpunktartiges vorgehen</a:t>
            </a:r>
          </a:p>
          <a:p>
            <a:pPr marL="457200" lvl="1" indent="0" algn="just">
              <a:buNone/>
            </a:pPr>
            <a:r>
              <a:rPr lang="de-DE" sz="2000" dirty="0">
                <a:sym typeface="Wingdings" pitchFamily="2" charset="2"/>
              </a:rPr>
              <a:t>⇨</a:t>
            </a:r>
            <a:r>
              <a:rPr lang="de-DE" dirty="0">
                <a:latin typeface="+mj-lt"/>
                <a:sym typeface="Wingdings" pitchFamily="2" charset="2"/>
              </a:rPr>
              <a:t> nur bestimmte, wichtige oder schwierige Abschnitte detailliert beschreiben </a:t>
            </a:r>
          </a:p>
        </p:txBody>
      </p:sp>
      <p:sp>
        <p:nvSpPr>
          <p:cNvPr id="4" name="Foliennummernplatzhalter 3">
            <a:extLst>
              <a:ext uri="{FF2B5EF4-FFF2-40B4-BE49-F238E27FC236}">
                <a16:creationId xmlns:a16="http://schemas.microsoft.com/office/drawing/2014/main" id="{F8707F7D-B4D9-6E4D-AA59-4FC3C87F7213}"/>
              </a:ext>
            </a:extLst>
          </p:cNvPr>
          <p:cNvSpPr>
            <a:spLocks noGrp="1"/>
          </p:cNvSpPr>
          <p:nvPr>
            <p:ph type="sldNum" sz="quarter" idx="12"/>
          </p:nvPr>
        </p:nvSpPr>
        <p:spPr/>
        <p:txBody>
          <a:bodyPr/>
          <a:lstStyle/>
          <a:p>
            <a:fld id="{7530094E-58AD-A244-803A-BDCCD64859BE}" type="slidenum">
              <a:rPr lang="de-DE" smtClean="0"/>
              <a:t>7</a:t>
            </a:fld>
            <a:endParaRPr lang="de-DE"/>
          </a:p>
        </p:txBody>
      </p:sp>
      <p:pic>
        <p:nvPicPr>
          <p:cNvPr id="5" name="Grafik 4">
            <a:extLst>
              <a:ext uri="{FF2B5EF4-FFF2-40B4-BE49-F238E27FC236}">
                <a16:creationId xmlns:a16="http://schemas.microsoft.com/office/drawing/2014/main" id="{B2D7C8B4-EDC5-D045-8514-B7CDF49DFB52}"/>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41691474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874BBE-E4FB-AA4C-8697-FE8F80D9B0C8}"/>
              </a:ext>
            </a:extLst>
          </p:cNvPr>
          <p:cNvSpPr>
            <a:spLocks noGrp="1"/>
          </p:cNvSpPr>
          <p:nvPr>
            <p:ph type="title"/>
          </p:nvPr>
        </p:nvSpPr>
        <p:spPr/>
        <p:txBody>
          <a:bodyPr/>
          <a:lstStyle/>
          <a:p>
            <a:r>
              <a:rPr lang="de-DE" dirty="0"/>
              <a:t>Schritt 7 </a:t>
            </a:r>
            <a:r>
              <a:rPr lang="de-DE" dirty="0">
                <a:solidFill>
                  <a:schemeClr val="accent1">
                    <a:lumMod val="50000"/>
                  </a:schemeClr>
                </a:solidFill>
              </a:rPr>
              <a:t>Tipps und Orientierungen</a:t>
            </a:r>
          </a:p>
        </p:txBody>
      </p:sp>
      <p:sp>
        <p:nvSpPr>
          <p:cNvPr id="3" name="Inhaltsplatzhalter 2">
            <a:extLst>
              <a:ext uri="{FF2B5EF4-FFF2-40B4-BE49-F238E27FC236}">
                <a16:creationId xmlns:a16="http://schemas.microsoft.com/office/drawing/2014/main" id="{4173734C-5A93-8245-B2C6-C731C0BAF0EF}"/>
              </a:ext>
            </a:extLst>
          </p:cNvPr>
          <p:cNvSpPr>
            <a:spLocks noGrp="1"/>
          </p:cNvSpPr>
          <p:nvPr>
            <p:ph idx="1"/>
          </p:nvPr>
        </p:nvSpPr>
        <p:spPr/>
        <p:txBody>
          <a:bodyPr>
            <a:normAutofit/>
          </a:bodyPr>
          <a:lstStyle/>
          <a:p>
            <a:pPr marL="0" indent="0">
              <a:buNone/>
            </a:pPr>
            <a:r>
              <a:rPr lang="de-DE" sz="2400" dirty="0">
                <a:latin typeface="+mj-lt"/>
              </a:rPr>
              <a:t>Wenn bestimmte Elemente im Podcast zeitkritisch sind, könnt ihr im Skript auch </a:t>
            </a:r>
            <a:r>
              <a:rPr lang="de-DE" sz="2400" b="1" dirty="0">
                <a:latin typeface="+mj-lt"/>
              </a:rPr>
              <a:t>Zeiten</a:t>
            </a:r>
            <a:r>
              <a:rPr lang="de-DE" sz="2400" dirty="0">
                <a:latin typeface="+mj-lt"/>
              </a:rPr>
              <a:t> </a:t>
            </a:r>
            <a:r>
              <a:rPr lang="de-DE" sz="2400" b="1" dirty="0">
                <a:latin typeface="+mj-lt"/>
              </a:rPr>
              <a:t>angeben</a:t>
            </a:r>
            <a:r>
              <a:rPr lang="de-DE" sz="2400" dirty="0">
                <a:latin typeface="+mj-lt"/>
              </a:rPr>
              <a:t>. </a:t>
            </a:r>
          </a:p>
          <a:p>
            <a:pPr marL="0" indent="0">
              <a:buNone/>
            </a:pPr>
            <a:endParaRPr lang="de-DE" sz="2400" dirty="0">
              <a:latin typeface="+mj-lt"/>
            </a:endParaRPr>
          </a:p>
          <a:p>
            <a:pPr marL="0" indent="0" algn="just">
              <a:buNone/>
            </a:pPr>
            <a:r>
              <a:rPr lang="de-DE" sz="2400" dirty="0">
                <a:latin typeface="+mj-lt"/>
              </a:rPr>
              <a:t>Eine zumindest grobe Angabe von Zeiten kann euch auch dabei helfen, den </a:t>
            </a:r>
            <a:r>
              <a:rPr lang="de-DE" sz="2400" b="1" dirty="0">
                <a:latin typeface="+mj-lt"/>
              </a:rPr>
              <a:t>Umfang eures Lernpodcasts einzuschätzen</a:t>
            </a:r>
            <a:r>
              <a:rPr lang="de-DE" sz="2400" dirty="0">
                <a:latin typeface="+mj-lt"/>
              </a:rPr>
              <a:t>. Diskutiert gemeinsam, wie lange der Podcasts gehen sollte und rechnet einmal grob durch, wie lange eure derzeitigen Ideen dauern könnten! </a:t>
            </a:r>
          </a:p>
        </p:txBody>
      </p:sp>
      <p:sp>
        <p:nvSpPr>
          <p:cNvPr id="4" name="Foliennummernplatzhalter 3">
            <a:extLst>
              <a:ext uri="{FF2B5EF4-FFF2-40B4-BE49-F238E27FC236}">
                <a16:creationId xmlns:a16="http://schemas.microsoft.com/office/drawing/2014/main" id="{F8707F7D-B4D9-6E4D-AA59-4FC3C87F7213}"/>
              </a:ext>
            </a:extLst>
          </p:cNvPr>
          <p:cNvSpPr>
            <a:spLocks noGrp="1"/>
          </p:cNvSpPr>
          <p:nvPr>
            <p:ph type="sldNum" sz="quarter" idx="12"/>
          </p:nvPr>
        </p:nvSpPr>
        <p:spPr/>
        <p:txBody>
          <a:bodyPr/>
          <a:lstStyle/>
          <a:p>
            <a:fld id="{7530094E-58AD-A244-803A-BDCCD64859BE}" type="slidenum">
              <a:rPr lang="de-DE" smtClean="0"/>
              <a:t>8</a:t>
            </a:fld>
            <a:endParaRPr lang="de-DE" dirty="0"/>
          </a:p>
        </p:txBody>
      </p:sp>
      <p:pic>
        <p:nvPicPr>
          <p:cNvPr id="5" name="Grafik 4">
            <a:extLst>
              <a:ext uri="{FF2B5EF4-FFF2-40B4-BE49-F238E27FC236}">
                <a16:creationId xmlns:a16="http://schemas.microsoft.com/office/drawing/2014/main" id="{1FD69F2A-EC56-0D4E-A02A-6996CBB24085}"/>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12841797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874BBE-E4FB-AA4C-8697-FE8F80D9B0C8}"/>
              </a:ext>
            </a:extLst>
          </p:cNvPr>
          <p:cNvSpPr>
            <a:spLocks noGrp="1"/>
          </p:cNvSpPr>
          <p:nvPr>
            <p:ph type="title"/>
          </p:nvPr>
        </p:nvSpPr>
        <p:spPr/>
        <p:txBody>
          <a:bodyPr/>
          <a:lstStyle/>
          <a:p>
            <a:r>
              <a:rPr lang="de-DE" dirty="0"/>
              <a:t>Schritt 7 </a:t>
            </a:r>
            <a:r>
              <a:rPr lang="de-DE" i="1" dirty="0">
                <a:solidFill>
                  <a:schemeClr val="accent1">
                    <a:lumMod val="50000"/>
                  </a:schemeClr>
                </a:solidFill>
              </a:rPr>
              <a:t>Beispiel</a:t>
            </a:r>
          </a:p>
        </p:txBody>
      </p:sp>
      <p:sp>
        <p:nvSpPr>
          <p:cNvPr id="3" name="Inhaltsplatzhalter 2">
            <a:extLst>
              <a:ext uri="{FF2B5EF4-FFF2-40B4-BE49-F238E27FC236}">
                <a16:creationId xmlns:a16="http://schemas.microsoft.com/office/drawing/2014/main" id="{4173734C-5A93-8245-B2C6-C731C0BAF0EF}"/>
              </a:ext>
            </a:extLst>
          </p:cNvPr>
          <p:cNvSpPr>
            <a:spLocks noGrp="1"/>
          </p:cNvSpPr>
          <p:nvPr>
            <p:ph idx="1"/>
          </p:nvPr>
        </p:nvSpPr>
        <p:spPr/>
        <p:txBody>
          <a:bodyPr>
            <a:normAutofit/>
          </a:bodyPr>
          <a:lstStyle/>
          <a:p>
            <a:pPr marL="0" indent="0">
              <a:buNone/>
            </a:pPr>
            <a:r>
              <a:rPr lang="de-DE" sz="2400" dirty="0">
                <a:latin typeface="+mj-lt"/>
              </a:rPr>
              <a:t>Ein Beispiel für ein drehbuchartiges Skript für unseren Podcast zum Thema „Was wäre, wenn es keine Kurzstreckenflüge mehr geben würde?“ findet ihr im </a:t>
            </a:r>
            <a:r>
              <a:rPr lang="de-DE" sz="2400" b="1" dirty="0">
                <a:latin typeface="+mj-lt"/>
              </a:rPr>
              <a:t>Begleitordner zum Kurs</a:t>
            </a:r>
            <a:r>
              <a:rPr lang="de-DE" sz="2400" dirty="0">
                <a:latin typeface="+mj-lt"/>
              </a:rPr>
              <a:t>.</a:t>
            </a:r>
          </a:p>
        </p:txBody>
      </p:sp>
      <p:sp>
        <p:nvSpPr>
          <p:cNvPr id="4" name="Foliennummernplatzhalter 3">
            <a:extLst>
              <a:ext uri="{FF2B5EF4-FFF2-40B4-BE49-F238E27FC236}">
                <a16:creationId xmlns:a16="http://schemas.microsoft.com/office/drawing/2014/main" id="{F8707F7D-B4D9-6E4D-AA59-4FC3C87F7213}"/>
              </a:ext>
            </a:extLst>
          </p:cNvPr>
          <p:cNvSpPr>
            <a:spLocks noGrp="1"/>
          </p:cNvSpPr>
          <p:nvPr>
            <p:ph type="sldNum" sz="quarter" idx="12"/>
          </p:nvPr>
        </p:nvSpPr>
        <p:spPr/>
        <p:txBody>
          <a:bodyPr/>
          <a:lstStyle/>
          <a:p>
            <a:fld id="{7530094E-58AD-A244-803A-BDCCD64859BE}" type="slidenum">
              <a:rPr lang="de-DE" smtClean="0"/>
              <a:t>9</a:t>
            </a:fld>
            <a:endParaRPr lang="de-DE"/>
          </a:p>
        </p:txBody>
      </p:sp>
      <p:pic>
        <p:nvPicPr>
          <p:cNvPr id="5" name="Grafik 4">
            <a:extLst>
              <a:ext uri="{FF2B5EF4-FFF2-40B4-BE49-F238E27FC236}">
                <a16:creationId xmlns:a16="http://schemas.microsoft.com/office/drawing/2014/main" id="{D3E2EC37-6D29-AA48-BBFB-5444237D4DAD}"/>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3972668281"/>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1045</Words>
  <Application>Microsoft Macintosh PowerPoint</Application>
  <PresentationFormat>Breitbild</PresentationFormat>
  <Paragraphs>175</Paragraphs>
  <Slides>22</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22</vt:i4>
      </vt:variant>
    </vt:vector>
  </HeadingPairs>
  <TitlesOfParts>
    <vt:vector size="27" baseType="lpstr">
      <vt:lpstr>Arial</vt:lpstr>
      <vt:lpstr>Calibri</vt:lpstr>
      <vt:lpstr>Calibri Light</vt:lpstr>
      <vt:lpstr>Wingdings</vt:lpstr>
      <vt:lpstr>Office</vt:lpstr>
      <vt:lpstr>Lernpodcasts für den  NaWi-Unterricht</vt:lpstr>
      <vt:lpstr>Inhaltsverzeichnis</vt:lpstr>
      <vt:lpstr>Grundlagen der Podcastgestaltung</vt:lpstr>
      <vt:lpstr>Grundlagen Konzeption</vt:lpstr>
      <vt:lpstr>Grundlagen Tipps und Orientierungen</vt:lpstr>
      <vt:lpstr>Grundlagen Tipps und Orientierungen</vt:lpstr>
      <vt:lpstr>Schritt 7 Skriptgestaltung</vt:lpstr>
      <vt:lpstr>Schritt 7 Tipps und Orientierungen</vt:lpstr>
      <vt:lpstr>Schritt 7 Beispiel</vt:lpstr>
      <vt:lpstr>Schritt 7 Checkliste</vt:lpstr>
      <vt:lpstr>Schritt 8 Technische Umsetzung</vt:lpstr>
      <vt:lpstr>Schritt 8 Tipps und Orientierungen</vt:lpstr>
      <vt:lpstr>Schritt 8 Aufnahme</vt:lpstr>
      <vt:lpstr>Schritt 8 Tipps und Orientierungen</vt:lpstr>
      <vt:lpstr>Schritt 8 Beispiel</vt:lpstr>
      <vt:lpstr>Schritt 8 Checkliste</vt:lpstr>
      <vt:lpstr>Schritt 9 Postproduktion </vt:lpstr>
      <vt:lpstr>Schritt 9 Sound</vt:lpstr>
      <vt:lpstr>Schritt 9 Tipps und Orientierungen </vt:lpstr>
      <vt:lpstr>Schritt 9 Tipps und Orientierungen </vt:lpstr>
      <vt:lpstr>Schritt 9 Checkliste</vt:lpstr>
      <vt:lpstr>Schritt 9 Checkliste</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Erstellung eines Podcasts für den NaWi-Unterricht</dc:title>
  <dc:creator>leonauermann@googlemail.com</dc:creator>
  <cp:lastModifiedBy>Stefan Sorge</cp:lastModifiedBy>
  <cp:revision>30</cp:revision>
  <dcterms:created xsi:type="dcterms:W3CDTF">2021-11-23T11:44:15Z</dcterms:created>
  <dcterms:modified xsi:type="dcterms:W3CDTF">2023-07-21T14:40:05Z</dcterms:modified>
</cp:coreProperties>
</file>